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20"/>
  </p:notesMasterIdLst>
  <p:sldIdLst>
    <p:sldId id="257" r:id="rId6"/>
    <p:sldId id="593" r:id="rId7"/>
    <p:sldId id="595" r:id="rId8"/>
    <p:sldId id="584" r:id="rId9"/>
    <p:sldId id="518" r:id="rId10"/>
    <p:sldId id="598" r:id="rId11"/>
    <p:sldId id="514" r:id="rId12"/>
    <p:sldId id="599" r:id="rId13"/>
    <p:sldId id="591" r:id="rId14"/>
    <p:sldId id="596" r:id="rId15"/>
    <p:sldId id="586" r:id="rId16"/>
    <p:sldId id="499" r:id="rId17"/>
    <p:sldId id="559" r:id="rId18"/>
    <p:sldId id="469" r:id="rId19"/>
  </p:sldIdLst>
  <p:sldSz cx="12192000" cy="6858000"/>
  <p:notesSz cx="6858000" cy="1552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726"/>
    <a:srgbClr val="F68A1E"/>
    <a:srgbClr val="4A176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D6252-09CA-4E32-BB36-8AB97EC06484}" v="18" dt="2024-11-15T14:51:04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64D93-DDAF-4385-9DF1-4CD6177A5019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EA87-306A-4A09-9D05-FCFC9A53C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1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1286-68BA-C846-9054-8084DAF17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6ECF7-6B65-5640-826F-AA41C8370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4CDD6-EF27-9B4E-815D-A2B8722D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E5CF2-A8BF-8E4B-B206-31E9508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A59F5-FC11-724F-93DD-5D25ED34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7F0B-5ADF-C049-89F6-1577AA2E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01016-7457-884F-9D0E-184D0E232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239D9-B6C2-F54C-B5F5-09DE509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9E1B1-BE7D-5F47-BBF7-92395C95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785F7-88C0-4B45-92DE-062DBF1E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6F971-278A-8848-A71F-6AF376097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4A8C0-A799-CF47-82EC-66970F525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9D835-0D34-8744-9374-0E3D268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5F43-4A76-7549-8384-16A4CFEB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B649E-63F4-5B4E-BA0E-55AE8668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4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8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1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1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7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3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3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A204-E53E-444D-97FF-6B08D9B1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5173-D804-F045-A3D1-16D51657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3129D-26A8-1245-946A-9EE16A55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9FBDB-215F-9947-801C-794DC775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98D02-4C54-A946-B21F-D12D2C1C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5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2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37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9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5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18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03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1D6779B-B8E6-42B9-8720-56A9A52DE79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6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0F4D-AE7F-7B4C-BFBB-A9F7E00F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134C-A8EA-BC4D-96FC-34F96F8E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A69A-3B73-2C42-A020-DE96D75A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BFC03-C635-FD45-9992-E2FF3A39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37A1-C43E-2248-963C-73C854BD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B136-6B2C-6D48-AF4C-3092C7E9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EF88-5069-7B40-8A38-0D76779D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88F36-DEE7-BC41-A08C-90800A0DE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21E29-518C-2E42-B2E0-33CFC360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DB963-9551-4848-A91F-05279A4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CAFF9-BBDC-114F-A118-3F992CFA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4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3729-4E04-5646-B490-C05794C9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C3733-6128-0241-A5D9-4136B0B0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EF858-33C7-BA4E-933F-E937C16D6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54ADB-B703-B842-A2BE-4C4866DC7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39371B-FD9E-6242-ABD2-443E26535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CEB9B-6795-6C45-9AD2-1A29E21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17C0B-F9CE-8741-940D-45C9E660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0185A-00F5-C24C-ABEF-E7215004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8C4C-5F8E-6346-8664-3BAAE275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D7B48-F594-0C46-957D-0C683A17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2236F-BAFE-2C45-AF9B-F4207FAF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C1D29-15A5-2F44-9419-2A86F37F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AA165-02C2-2C4E-99C0-EAB92D74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B73C6-706C-A843-A6FE-BF272C53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B2311-70E0-D840-95D7-7AF31DA6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0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8F56-B590-254C-B044-0F2940B6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28D6-D315-4A46-A2D3-C3A8F6D8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CBD38-B87C-BF49-A381-C71D46355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9A97-3A5C-B24E-A2E9-E4AA9A65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D5DA2-170D-AF41-B52B-F8E7C0AB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98763-58BD-2040-B919-E59C43E7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45F5-8683-F944-BBDB-CF61991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B5E56-FC68-574A-A91C-948929F7F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1F217-94AB-6B45-AF1A-DB0F81304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FA850-978D-5040-9DB5-56DDF0F3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72504-4AEA-5346-9F7C-3DEFE906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034D1-043E-4D4E-85A5-D6C766A0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659E7-C11E-C540-808A-8ED11326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2955-2FA9-9047-B83C-55A7A785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7A31-E402-C646-BADF-F44E787B2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2DDB-94A2-AE4F-926A-1BE47CACB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D3006-0822-2D43-BBB3-A6A1C2E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4BBA5A7-F94E-9F4C-A3E2-11562CBA62B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mea01.safelinks.protection.outlook.com/?url=https%3A%2F%2Flearnwelsh.cymru%2Flearning%2Fcourse%2F2bc601a6-7990-ef11-9c35-fcb011adf1a9%2F&amp;data=05%7C02%7C%7Cd8d35c77b7314f9ce9c408dd04ce2450%7C84df9e7fe9f640afb435aaaaaaaaaaaa%7C1%7C0%7C638672005617433308%7CUnknown%7CTWFpbGZsb3d8eyJFbXB0eU1hcGkiOnRydWUsIlYiOiIwLjAuMDAwMCIsIlAiOiJXaW4zMiIsIkFOIjoiTWFpbCIsIldUIjoyfQ%3D%3D%7C0%7C%7C%7C&amp;sdata=lSDeQPHASXOcLUFJ3hZJOBfseBI%2BTyQ%2BYrK1V1axRL0%3D&amp;reserved=0" TargetMode="External"/><Relationship Id="rId2" Type="http://schemas.openxmlformats.org/officeDocument/2006/relationships/hyperlink" Target="https://emea01.safelinks.protection.outlook.com/?url=https%3A%2F%2Flearnwelsh.cymru%2Flearning%2Fcourse%2F58dfcc76-7790-ef11-9c35-fcb011adf1a9%2F&amp;data=05%7C02%7C%7Cd8d35c77b7314f9ce9c408dd04ce2450%7C84df9e7fe9f640afb435aaaaaaaaaaaa%7C1%7C0%7C638672005617419736%7CUnknown%7CTWFpbGZsb3d8eyJFbXB0eU1hcGkiOnRydWUsIlYiOiIwLjAuMDAwMCIsIlAiOiJXaW4zMiIsIkFOIjoiTWFpbCIsIldUIjoyfQ%3D%3D%7C0%7C%7C%7C&amp;sdata=lJk8OVsToOfdEhvStSU8GUhwgadfcHFi9l%2FfY2qfLto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ea01.safelinks.protection.outlook.com/?url=https%3A%2F%2Fdysgucymraeg.cymru%2Fdysgu%2Fcwrs%2F89b493c3-a633-ef11-991b-d54af48c631c%2F&amp;data=05%7C02%7C%7Cd8d35c77b7314f9ce9c408dd04ce2450%7C84df9e7fe9f640afb435aaaaaaaaaaaa%7C1%7C0%7C638672005617449770%7CUnknown%7CTWFpbGZsb3d8eyJFbXB0eU1hcGkiOnRydWUsIlYiOiIwLjAuMDAwMCIsIlAiOiJXaW4zMiIsIkFOIjoiTWFpbCIsIldUIjoyfQ%3D%3D%7C0%7C%7C%7C&amp;sdata=yHSYGnZIsMICe60xPhC1boTbNtVWRiV58CxrQLAQA24%3D&amp;reserved=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jec.co.uk/qualifications/welsh-for-adults-foundation/#tab_keydocuments" TargetMode="External"/><Relationship Id="rId2" Type="http://schemas.openxmlformats.org/officeDocument/2006/relationships/hyperlink" Target="https://www.wjec.co.uk/qualifications/welsh-for-adults-entry/#tab_keydocum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jec.co.uk/qualifications/welsh-for-adults-advanced/#tab_keydocuments" TargetMode="External"/><Relationship Id="rId4" Type="http://schemas.openxmlformats.org/officeDocument/2006/relationships/hyperlink" Target="https://www.wjec.co.uk/qualifications/welsh-for-adults-intermediate/#tab_keydocumen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homas-jones@va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ea01.safelinks.protection.outlook.com/?url=https%3A%2F%2Flearnwelsh.cymru%2Flearning%2Fresource-library%2Fresource%2F%3FResourceId%3D227253b3-7a47-46cf-a15d-101c43d39c45&amp;data=05%7C02%7C%7C220e2f39acba4ffa498708dcfda0bcb2%7C84df9e7fe9f640afb435aaaaaaaaaaaa%7C1%7C0%7C638664114014143740%7CUnknown%7CTWFpbGZsb3d8eyJFbXB0eU1hcGkiOnRydWUsIlYiOiIwLjAuMDAwMCIsIlAiOiJXaW4zMiIsIkFOIjoiTWFpbCIsIldUIjoyfQ%3D%3D%7C0%7C%7C%7C&amp;sdata=yWtcBOAMoeYm9U6tNjay80kCcx0AgPPMEhgy%2BqGIsgM%3D&amp;reserved=0" TargetMode="External"/><Relationship Id="rId2" Type="http://schemas.openxmlformats.org/officeDocument/2006/relationships/hyperlink" Target="https://emea01.safelinks.protection.outlook.com/?url=https%3A%2F%2Fdysgucymraeg.cymru%2Fdysgu%2Fllyfrgell-adnoddau%2Fadnodd%2F%3FResourceId%3D227253b3-7a47-46cf-a15d-101c43d39c45&amp;data=05%7C02%7C%7C220e2f39acba4ffa498708dcfda0bcb2%7C84df9e7fe9f640afb435aaaaaaaaaaaa%7C1%7C0%7C638664114014098544%7CUnknown%7CTWFpbGZsb3d8eyJFbXB0eU1hcGkiOnRydWUsIlYiOiIwLjAuMDAwMCIsIlAiOiJXaW4zMiIsIkFOIjoiTWFpbCIsIldUIjoyfQ%3D%3D%7C0%7C%7C%7C&amp;sdata=sNHhS%2BTf1qJyYTShllgofcTTEQZCga20DvCZftJ70EQ%3D&amp;reserved=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ysgucymraeg.cymru/media/17998/calendar-24-25-saesneg-medi.pdf" TargetMode="External"/><Relationship Id="rId2" Type="http://schemas.openxmlformats.org/officeDocument/2006/relationships/hyperlink" Target="https://dysgucymraeg.cymru/media/17999/calendr-24-25-cymraeg-medi.pdf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eofglamorgan.gov.uk/en/enjoying/Libraries/Libraries.aspx" TargetMode="External"/><Relationship Id="rId2" Type="http://schemas.openxmlformats.org/officeDocument/2006/relationships/hyperlink" Target="https://www.facebook.com/hashtag/doctorcymrae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ommunity-courses.memris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zoom.us/j/94882731882?pwd=PlZiTkYmYvT2g9BNTD4NSc5DRabtYw.1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zh/%E5%92%96%E5%95%A1-%E5%96%9D-%E6%9D%AF-3217471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6">
            <a:extLst>
              <a:ext uri="{FF2B5EF4-FFF2-40B4-BE49-F238E27FC236}">
                <a16:creationId xmlns:a16="http://schemas.microsoft.com/office/drawing/2014/main" id="{C4536FE4-EA48-C7A7-4D9E-5DCD7BB3B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8" name="Isdeitl 7">
            <a:extLst>
              <a:ext uri="{FF2B5EF4-FFF2-40B4-BE49-F238E27FC236}">
                <a16:creationId xmlns:a16="http://schemas.microsoft.com/office/drawing/2014/main" id="{B1131AC2-6A51-675B-C22C-231CAB2F2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y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A6B68-3DB5-614B-9495-2725E707D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4" name="Rounded Rectangle 3"/>
          <p:cNvSpPr/>
          <p:nvPr/>
        </p:nvSpPr>
        <p:spPr>
          <a:xfrm>
            <a:off x="5476252" y="2221200"/>
            <a:ext cx="5277938" cy="2415599"/>
          </a:xfrm>
          <a:prstGeom prst="roundRect">
            <a:avLst/>
          </a:prstGeom>
          <a:solidFill>
            <a:srgbClr val="4A1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76724" y="2644169"/>
            <a:ext cx="47350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Newyddion   </a:t>
            </a:r>
          </a:p>
          <a:p>
            <a:r>
              <a:rPr lang="en-GB" sz="2800" dirty="0">
                <a:solidFill>
                  <a:schemeClr val="bg1"/>
                </a:solidFill>
              </a:rPr>
              <a:t>Mis </a:t>
            </a:r>
            <a:r>
              <a:rPr lang="en-GB" sz="2800" dirty="0" err="1">
                <a:solidFill>
                  <a:schemeClr val="bg1"/>
                </a:solidFill>
              </a:rPr>
              <a:t>Tachwedd</a:t>
            </a:r>
            <a:r>
              <a:rPr lang="en-GB" sz="2800" dirty="0">
                <a:solidFill>
                  <a:schemeClr val="bg1"/>
                </a:solidFill>
              </a:rPr>
              <a:t> 2024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35DAC66-5ACF-470E-AA85-6F9ED3D4C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03" y="5468430"/>
            <a:ext cx="2423160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B5352-63FE-C382-3614-8821C981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Dosbarthiadau Newydd Mis Ionawr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F1366C-83F6-1573-9634-717F3135D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99" y="390832"/>
            <a:ext cx="3233585" cy="8736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y-GB" sz="20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January 2025 Courses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914C18-A13E-A0BC-B5A2-6BBA6AC7C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271625"/>
              </p:ext>
            </p:extLst>
          </p:nvPr>
        </p:nvGraphicFramePr>
        <p:xfrm>
          <a:off x="432225" y="2118911"/>
          <a:ext cx="11327552" cy="41469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6446">
                  <a:extLst>
                    <a:ext uri="{9D8B030D-6E8A-4147-A177-3AD203B41FA5}">
                      <a16:colId xmlns:a16="http://schemas.microsoft.com/office/drawing/2014/main" val="3068659909"/>
                    </a:ext>
                  </a:extLst>
                </a:gridCol>
                <a:gridCol w="1842305">
                  <a:extLst>
                    <a:ext uri="{9D8B030D-6E8A-4147-A177-3AD203B41FA5}">
                      <a16:colId xmlns:a16="http://schemas.microsoft.com/office/drawing/2014/main" val="1789013369"/>
                    </a:ext>
                  </a:extLst>
                </a:gridCol>
                <a:gridCol w="1363578">
                  <a:extLst>
                    <a:ext uri="{9D8B030D-6E8A-4147-A177-3AD203B41FA5}">
                      <a16:colId xmlns:a16="http://schemas.microsoft.com/office/drawing/2014/main" val="1195324377"/>
                    </a:ext>
                  </a:extLst>
                </a:gridCol>
                <a:gridCol w="1434816">
                  <a:extLst>
                    <a:ext uri="{9D8B030D-6E8A-4147-A177-3AD203B41FA5}">
                      <a16:colId xmlns:a16="http://schemas.microsoft.com/office/drawing/2014/main" val="2139362100"/>
                    </a:ext>
                  </a:extLst>
                </a:gridCol>
                <a:gridCol w="2891111">
                  <a:extLst>
                    <a:ext uri="{9D8B030D-6E8A-4147-A177-3AD203B41FA5}">
                      <a16:colId xmlns:a16="http://schemas.microsoft.com/office/drawing/2014/main" val="1479447271"/>
                    </a:ext>
                  </a:extLst>
                </a:gridCol>
                <a:gridCol w="1899296">
                  <a:extLst>
                    <a:ext uri="{9D8B030D-6E8A-4147-A177-3AD203B41FA5}">
                      <a16:colId xmlns:a16="http://schemas.microsoft.com/office/drawing/2014/main" val="2084731292"/>
                    </a:ext>
                  </a:extLst>
                </a:gridCol>
              </a:tblGrid>
              <a:tr h="1210062"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 Day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 Level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 Start Date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Work Code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Link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extLst>
                  <a:ext uri="{0D108BD9-81ED-4DB2-BD59-A6C34878D82A}">
                    <a16:rowId xmlns:a16="http://schemas.microsoft.com/office/drawing/2014/main" val="3708128338"/>
                  </a:ext>
                </a:extLst>
              </a:tr>
              <a:tr h="978955">
                <a:tc>
                  <a:txBody>
                    <a:bodyPr/>
                    <a:lstStyle/>
                    <a:p>
                      <a:pPr algn="ctr"/>
                      <a:r>
                        <a:rPr lang="cy-GB" sz="2200" b="1" cap="none" spc="0">
                          <a:solidFill>
                            <a:schemeClr val="tx1"/>
                          </a:solidFill>
                          <a:effectLst/>
                        </a:rPr>
                        <a:t> Friday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Beginners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12:30 - 3:00pm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 10/01/25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GWAITHM15/yf-47620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u="sng" cap="none" spc="0">
                          <a:solidFill>
                            <a:schemeClr val="tx1"/>
                          </a:solidFill>
                          <a:effectLst/>
                          <a:hlinkClick r:id="rId2" tooltip="Protected by Outlook: https://learnwelsh.cymru/learning/course/58dfcc76-7790-ef11-9c35-fcb011adf1a9/. Click or tap to follow the link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 - Beginners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extLst>
                  <a:ext uri="{0D108BD9-81ED-4DB2-BD59-A6C34878D82A}">
                    <a16:rowId xmlns:a16="http://schemas.microsoft.com/office/drawing/2014/main" val="3668281552"/>
                  </a:ext>
                </a:extLst>
              </a:tr>
              <a:tr h="978955">
                <a:tc>
                  <a:txBody>
                    <a:bodyPr/>
                    <a:lstStyle/>
                    <a:p>
                      <a:pPr algn="ctr"/>
                      <a:r>
                        <a:rPr lang="cy-GB" sz="2200" b="1" cap="none" spc="0">
                          <a:solidFill>
                            <a:schemeClr val="tx1"/>
                          </a:solidFill>
                          <a:effectLst/>
                        </a:rPr>
                        <a:t> Wednesday 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Foundation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10:00 - 12:30pm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 05/01/25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GWAITHS15/yf47622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u="sng" cap="none" spc="0">
                          <a:solidFill>
                            <a:schemeClr val="tx1"/>
                          </a:solidFill>
                          <a:effectLst/>
                          <a:hlinkClick r:id="rId3" tooltip="Protected by Outlook: https://learnwelsh.cymru/learning/course/2bc601a6-7990-ef11-9c35-fcb011adf1a9/. Click or tap to follow the link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 - Foundation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extLst>
                  <a:ext uri="{0D108BD9-81ED-4DB2-BD59-A6C34878D82A}">
                    <a16:rowId xmlns:a16="http://schemas.microsoft.com/office/drawing/2014/main" val="4183549288"/>
                  </a:ext>
                </a:extLst>
              </a:tr>
              <a:tr h="978955">
                <a:tc>
                  <a:txBody>
                    <a:bodyPr/>
                    <a:lstStyle/>
                    <a:p>
                      <a:pPr algn="ctr"/>
                      <a:r>
                        <a:rPr lang="cy-GB" sz="2200" b="1" cap="none" spc="0">
                          <a:solidFill>
                            <a:schemeClr val="tx1"/>
                          </a:solidFill>
                          <a:effectLst/>
                        </a:rPr>
                        <a:t> Tuesday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Intermediate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12:30 - 3:00pm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 07/01/25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GWAITHCC1/yf46751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u="sng" cap="none" spc="0">
                          <a:solidFill>
                            <a:schemeClr val="tx1"/>
                          </a:solidFill>
                          <a:effectLst/>
                          <a:hlinkClick r:id="rId4" tooltip="Protected by Outlook: https://dysgucymraeg.cymru/dysgu/cwrs/89b493c3-a633-ef11-991b-d54af48c631c/. Click or tap to follow the link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 - Intermediate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extLst>
                  <a:ext uri="{0D108BD9-81ED-4DB2-BD59-A6C34878D82A}">
                    <a16:rowId xmlns:a16="http://schemas.microsoft.com/office/drawing/2014/main" val="81271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4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89292F-1269-FFC9-0E25-E07114A1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9" name="Rectangle 5158">
            <a:extLst>
              <a:ext uri="{FF2B5EF4-FFF2-40B4-BE49-F238E27FC236}">
                <a16:creationId xmlns:a16="http://schemas.microsoft.com/office/drawing/2014/main" id="{F20F2D78-389E-493E-8825-332BBB6CA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0" name="Group 5159">
            <a:extLst>
              <a:ext uri="{FF2B5EF4-FFF2-40B4-BE49-F238E27FC236}">
                <a16:creationId xmlns:a16="http://schemas.microsoft.com/office/drawing/2014/main" id="{067F19C3-C09C-4B70-8306-E0ACF405B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154" name="Rectangle 5153">
              <a:extLst>
                <a:ext uri="{FF2B5EF4-FFF2-40B4-BE49-F238E27FC236}">
                  <a16:creationId xmlns:a16="http://schemas.microsoft.com/office/drawing/2014/main" id="{01DC4A20-F1FA-4CA9-BCEC-949F9F4A7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1" name="Rectangle 5160">
              <a:extLst>
                <a:ext uri="{FF2B5EF4-FFF2-40B4-BE49-F238E27FC236}">
                  <a16:creationId xmlns:a16="http://schemas.microsoft.com/office/drawing/2014/main" id="{FA7C81C7-8023-46F2-BA0F-B2E785DBE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6A3685-E87E-8FBC-30C4-3EBFC568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018800"/>
            <a:ext cx="2951163" cy="824400"/>
          </a:xfrm>
        </p:spPr>
        <p:txBody>
          <a:bodyPr anchor="t">
            <a:normAutofit/>
          </a:bodyPr>
          <a:lstStyle/>
          <a:p>
            <a:r>
              <a:rPr lang="en-GB" sz="3200" b="1" dirty="0"/>
              <a:t>Nant </a:t>
            </a:r>
            <a:r>
              <a:rPr lang="en-GB" sz="3200" b="1" dirty="0" err="1"/>
              <a:t>Gwrtheyrn</a:t>
            </a:r>
            <a:endParaRPr lang="en-GB" sz="3200" b="1" dirty="0"/>
          </a:p>
        </p:txBody>
      </p:sp>
      <p:pic>
        <p:nvPicPr>
          <p:cNvPr id="5124" name="Picture 4" descr="Photo">
            <a:extLst>
              <a:ext uri="{FF2B5EF4-FFF2-40B4-BE49-F238E27FC236}">
                <a16:creationId xmlns:a16="http://schemas.microsoft.com/office/drawing/2014/main" id="{A6C009A6-7BD8-4B35-C1CA-A09FCA6D0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" b="1"/>
          <a:stretch/>
        </p:blipFill>
        <p:spPr bwMode="auto">
          <a:xfrm>
            <a:off x="1081997" y="3490711"/>
            <a:ext cx="2951164" cy="2278264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561F-1548-F72B-45A0-D01FCE38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25" y="907143"/>
            <a:ext cx="6734175" cy="49203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900" b="0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Regular"/>
              </a:rPr>
              <a:t>Cyrsiau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 </a:t>
            </a:r>
            <a:r>
              <a:rPr lang="en-GB" sz="1900" b="0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Regular"/>
              </a:rPr>
              <a:t>preswyl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 a </a:t>
            </a:r>
            <a:r>
              <a:rPr lang="en-GB" sz="1900" b="0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Regular"/>
              </a:rPr>
              <a:t>rhithiol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 ar gael!</a:t>
            </a:r>
          </a:p>
          <a:p>
            <a:pPr marL="0" indent="0">
              <a:buNone/>
            </a:pPr>
            <a:r>
              <a:rPr lang="en-GB" sz="1900" b="0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Regular"/>
              </a:rPr>
              <a:t>Cyrsiau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 dan </a:t>
            </a:r>
            <a:r>
              <a:rPr lang="en-GB" sz="1900" b="0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Regular"/>
              </a:rPr>
              <a:t>ofal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 </a:t>
            </a:r>
            <a:r>
              <a:rPr lang="en-GB" sz="1900" b="0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Regular"/>
              </a:rPr>
              <a:t>tiwtoriaid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 </a:t>
            </a:r>
            <a:r>
              <a:rPr lang="en-GB" sz="1900" b="0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Regular"/>
              </a:rPr>
              <a:t>profiadol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, ar </a:t>
            </a:r>
            <a:r>
              <a:rPr lang="en-GB" sz="1900" b="0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Regular"/>
              </a:rPr>
              <a:t>lefelau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 </a:t>
            </a:r>
            <a:r>
              <a:rPr lang="en-GB" sz="1900" b="1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Bold"/>
              </a:rPr>
              <a:t>Canolradd, Uwch 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a </a:t>
            </a:r>
            <a:r>
              <a:rPr lang="en-GB" sz="1900" b="1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Bold"/>
              </a:rPr>
              <a:t>Gloywi</a:t>
            </a:r>
            <a:r>
              <a:rPr lang="en-GB" sz="1900" b="1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Bold"/>
              </a:rPr>
              <a:t> 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dros </a:t>
            </a:r>
            <a:r>
              <a:rPr lang="en-GB" sz="1900" b="0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Regular"/>
              </a:rPr>
              <a:t>gyfnod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 o 5 </a:t>
            </a:r>
            <a:r>
              <a:rPr lang="en-GB" sz="1900" b="0" i="0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Regular"/>
              </a:rPr>
              <a:t>niwrnod</a:t>
            </a: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 (Llun – Gwener).</a:t>
            </a:r>
          </a:p>
          <a:p>
            <a:pPr marL="0" indent="0">
              <a:buNone/>
            </a:pPr>
            <a:r>
              <a:rPr lang="en-GB" sz="1900" b="1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Bold"/>
              </a:rPr>
              <a:t>WEDI EU CYLLIDO'N LLAWN!</a:t>
            </a:r>
          </a:p>
          <a:p>
            <a:pPr marL="0" indent="0">
              <a:buNone/>
            </a:pPr>
            <a:r>
              <a:rPr lang="en-GB" sz="19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OpenSans-Regular"/>
              </a:rPr>
              <a:t>Residential and virtual courses available!</a:t>
            </a:r>
          </a:p>
          <a:p>
            <a:pPr marL="0" indent="0">
              <a:buNone/>
            </a:pPr>
            <a:r>
              <a:rPr lang="en-GB" sz="1900" b="1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BoldItalic"/>
              </a:rPr>
              <a:t>Intermediate, Advanced </a:t>
            </a:r>
            <a:r>
              <a:rPr lang="en-GB" sz="1900" b="0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Italic"/>
              </a:rPr>
              <a:t>and </a:t>
            </a:r>
            <a:r>
              <a:rPr lang="en-GB" sz="1900" b="1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BoldItalic"/>
              </a:rPr>
              <a:t>Proficiency </a:t>
            </a:r>
            <a:r>
              <a:rPr lang="en-GB" sz="1900" b="0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Italic"/>
              </a:rPr>
              <a:t>level, tutor-led courses available over a period of 5 days (Monday – Friday).</a:t>
            </a:r>
          </a:p>
          <a:p>
            <a:pPr marL="0" indent="0">
              <a:buNone/>
            </a:pPr>
            <a:r>
              <a:rPr lang="en-GB" sz="1900" b="1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BoldItalic"/>
              </a:rPr>
              <a:t>FULLY-FUNDED!</a:t>
            </a:r>
          </a:p>
          <a:p>
            <a:pPr marL="0" indent="0">
              <a:buNone/>
            </a:pPr>
            <a:r>
              <a:rPr lang="en-GB" sz="1900" b="0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Italic"/>
              </a:rPr>
              <a:t>Am fwy o </a:t>
            </a:r>
            <a:r>
              <a:rPr lang="en-GB" sz="1900" b="0" i="1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Italic"/>
              </a:rPr>
              <a:t>wybodaeth</a:t>
            </a:r>
            <a:r>
              <a:rPr lang="en-GB" sz="1900" b="0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Italic"/>
              </a:rPr>
              <a:t>, </a:t>
            </a:r>
            <a:r>
              <a:rPr lang="en-GB" sz="1900" b="0" i="1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Italic"/>
              </a:rPr>
              <a:t>cysylltwch</a:t>
            </a:r>
            <a:r>
              <a:rPr lang="en-GB" sz="1900" b="0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Italic"/>
              </a:rPr>
              <a:t> â ni </a:t>
            </a:r>
            <a:r>
              <a:rPr lang="en-GB" sz="1900" b="0" i="1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Italic"/>
              </a:rPr>
              <a:t>drwy</a:t>
            </a:r>
            <a:r>
              <a:rPr lang="en-GB" sz="1900" b="0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Italic"/>
              </a:rPr>
              <a:t> eich </a:t>
            </a:r>
            <a:r>
              <a:rPr lang="en-GB" sz="1900" b="0" i="1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Italic"/>
              </a:rPr>
              <a:t>cyflogwr</a:t>
            </a:r>
            <a:r>
              <a:rPr lang="en-GB" sz="1900" b="0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Italic"/>
              </a:rPr>
              <a:t> </a:t>
            </a:r>
            <a:r>
              <a:rPr lang="en-GB" sz="1900" b="0" i="1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Italic"/>
              </a:rPr>
              <a:t>drwy</a:t>
            </a:r>
            <a:r>
              <a:rPr lang="en-GB" sz="1900" b="0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Italic"/>
              </a:rPr>
              <a:t> e-</a:t>
            </a:r>
            <a:r>
              <a:rPr lang="en-GB" sz="1900" b="0" i="1" u="none" strike="noStrike" baseline="0" dirty="0" err="1">
                <a:solidFill>
                  <a:schemeClr val="tx1">
                    <a:alpha val="60000"/>
                  </a:schemeClr>
                </a:solidFill>
                <a:latin typeface="OpenSans-Italic"/>
              </a:rPr>
              <a:t>bostio</a:t>
            </a:r>
            <a:endParaRPr lang="en-GB" sz="1900" b="0" i="1" u="none" strike="noStrike" baseline="0" dirty="0">
              <a:solidFill>
                <a:schemeClr val="tx1">
                  <a:alpha val="60000"/>
                </a:schemeClr>
              </a:solidFill>
              <a:latin typeface="OpenSans-Italic"/>
            </a:endParaRPr>
          </a:p>
          <a:p>
            <a:pPr marL="0" indent="0">
              <a:buNone/>
            </a:pPr>
            <a:r>
              <a:rPr lang="en-GB" sz="1900" b="1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BoldItalic"/>
              </a:rPr>
              <a:t>cymraeggwaith@nantgwrtheyrn.org</a:t>
            </a:r>
          </a:p>
          <a:p>
            <a:pPr marL="0" indent="0">
              <a:buNone/>
            </a:pPr>
            <a:r>
              <a:rPr lang="en-GB" sz="1900" b="0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Italic"/>
              </a:rPr>
              <a:t>For more information, contact us through your employer by e-mailing</a:t>
            </a:r>
          </a:p>
          <a:p>
            <a:pPr marL="0" indent="0">
              <a:buNone/>
            </a:pPr>
            <a:r>
              <a:rPr lang="en-GB" sz="1900" b="1" i="1" u="none" strike="noStrike" baseline="0" dirty="0">
                <a:solidFill>
                  <a:schemeClr val="tx1">
                    <a:alpha val="60000"/>
                  </a:schemeClr>
                </a:solidFill>
                <a:latin typeface="OpenSans-BoldItalic"/>
              </a:rPr>
              <a:t>cymraeggwaith@nantgwrtheyrn.org</a:t>
            </a:r>
            <a:endParaRPr lang="en-GB" sz="19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2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B699-B5FD-5B35-BA63-DABA2018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en-GB" dirty="0"/>
              <a:t>Hen </a:t>
            </a:r>
            <a:r>
              <a:rPr lang="en-GB" dirty="0" err="1"/>
              <a:t>bapurau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05F9-EC88-1380-3201-FCA213D0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2" y="136398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y-GB" b="1" i="0" dirty="0">
                <a:solidFill>
                  <a:srgbClr val="FFC0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Mynediad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https://www.wjec.co.uk/qualifications/welsh-for-adults-entry/#tab_keydocuments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y-GB" b="0" i="0" dirty="0">
                <a:solidFill>
                  <a:srgbClr val="00B050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Sylfaen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https://www.wjec.co.uk/qualifications/welsh-for-adults-foundation/#tab_keydocuments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y-GB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Canolradd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https://www.wjec.co.uk/qualifications/welsh-for-adults-intermediate/#tab_keydocuments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y-GB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Uwch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https://www.wjec.co.uk/qualifications/welsh-for-adults-advanced/#tab_keydocuments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65138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0771-1910-DB48-AC7B-88789DDB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412699-E62E-924F-88BF-6FFC16173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11AA8-F61D-A140-939B-B95776CC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245"/>
            <a:ext cx="12192000" cy="6985263"/>
          </a:xfrm>
          <a:prstGeom prst="rect">
            <a:avLst/>
          </a:prstGeom>
        </p:spPr>
      </p:pic>
      <p:sp>
        <p:nvSpPr>
          <p:cNvPr id="7" name="Blwch Testun 6">
            <a:extLst>
              <a:ext uri="{FF2B5EF4-FFF2-40B4-BE49-F238E27FC236}">
                <a16:creationId xmlns:a16="http://schemas.microsoft.com/office/drawing/2014/main" id="{7E32D47E-B222-D9B3-7233-EE93C760999C}"/>
              </a:ext>
            </a:extLst>
          </p:cNvPr>
          <p:cNvSpPr txBox="1"/>
          <p:nvPr/>
        </p:nvSpPr>
        <p:spPr>
          <a:xfrm>
            <a:off x="4113229" y="1450836"/>
            <a:ext cx="7990788" cy="3016210"/>
          </a:xfrm>
          <a:prstGeom prst="rect">
            <a:avLst/>
          </a:prstGeom>
          <a:solidFill>
            <a:srgbClr val="4A176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Sarian Thomas-Jones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Work Welsh Co-ordinator/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Cydlynydd</a:t>
            </a:r>
            <a:r>
              <a:rPr lang="en-GB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Cymraeg Gwaith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Learning and Skills Directorate /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Cyfarwyddiaeth</a:t>
            </a:r>
            <a:r>
              <a:rPr lang="en-GB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Dysgu</a:t>
            </a:r>
            <a:r>
              <a:rPr lang="en-GB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Sgiliau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Vale of Glamorgan Council /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Cyngor</a:t>
            </a:r>
            <a:r>
              <a:rPr lang="en-GB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Bro Morgannwg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</a:t>
            </a:r>
            <a:r>
              <a:rPr lang="en-GB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/ </a:t>
            </a:r>
            <a:r>
              <a:rPr lang="en-GB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ffôn</a:t>
            </a:r>
            <a:r>
              <a:rPr lang="en-GB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07936 601 188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e-mail / e-</a:t>
            </a:r>
            <a:r>
              <a:rPr lang="en-GB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bost</a:t>
            </a:r>
            <a:r>
              <a:rPr lang="en-GB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GB" sz="18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sthomas-jones@vale</a:t>
            </a:r>
            <a:r>
              <a:rPr lang="en-GB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ofglamorgan.gov.uk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 err="1">
                <a:solidFill>
                  <a:schemeClr val="bg1"/>
                </a:solidFill>
              </a:rPr>
              <a:t>dysgucymraeg.cymru</a:t>
            </a:r>
            <a:r>
              <a:rPr lang="en-GB" sz="1600" b="1" dirty="0">
                <a:solidFill>
                  <a:schemeClr val="bg1"/>
                </a:solidFill>
              </a:rPr>
              <a:t>/</a:t>
            </a:r>
            <a:r>
              <a:rPr lang="en-GB" sz="1600" b="1" dirty="0" err="1">
                <a:solidFill>
                  <a:schemeClr val="bg1"/>
                </a:solidFill>
              </a:rPr>
              <a:t>yfro</a:t>
            </a:r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learnwelsh@valeofglamorgan.gov.uk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01446 730402</a:t>
            </a:r>
            <a:endParaRPr lang="cy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8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BDF5-FF70-D9A7-78A8-7CD75D0B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Learning / Fy </a:t>
            </a:r>
            <a:r>
              <a:rPr lang="en-GB" dirty="0" err="1"/>
              <a:t>Nysgu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C5D4-7B64-FCD6-D3A0-524FA061E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y-GB" sz="1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Fideo Cymraeg: </a:t>
            </a:r>
            <a:r>
              <a:rPr lang="cy-GB" sz="1800" b="0" i="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2" tooltip="Protected by Outlook: https://dysgucymraeg.cymru/dysgu/llyfrgell-adnoddau/adnodd/?ResourceId=227253b3-7a47-46cf-a15d-101c43d39c45. Click or tap to follow the link."/>
              </a:rPr>
              <a:t>Adnodd | Dysgu Cymraeg</a:t>
            </a:r>
            <a:endParaRPr lang="cy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cy-GB" sz="1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Fideo Saesneg: </a:t>
            </a:r>
            <a:r>
              <a:rPr lang="cy-GB" sz="1800" b="0" i="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3" tooltip="Protected by Outlook: https://learnwelsh.cymru/learning/resource-library/resource/?ResourceId=227253b3-7a47-46cf-a15d-101c43d39c45. Click or tap to follow the link."/>
              </a:rPr>
              <a:t>Resource | </a:t>
            </a:r>
            <a:r>
              <a:rPr lang="cy-GB" sz="1800" b="0" i="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3" tooltip="Protected by Outlook: https://learnwelsh.cymru/learning/resource-library/resource/?ResourceId=227253b3-7a47-46cf-a15d-101c43d39c45. Click or tap to follow the link."/>
              </a:rPr>
              <a:t>Learn</a:t>
            </a:r>
            <a:r>
              <a:rPr lang="cy-GB" sz="1800" b="0" i="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3" tooltip="Protected by Outlook: https://learnwelsh.cymru/learning/resource-library/resource/?ResourceId=227253b3-7a47-46cf-a15d-101c43d39c45. Click or tap to follow the link."/>
              </a:rPr>
              <a:t> Welsh</a:t>
            </a:r>
            <a:endParaRPr lang="cy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4A61D-DCC2-D29A-BCEC-94862B419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999" y="2964543"/>
            <a:ext cx="4310743" cy="26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1900-3AAC-9133-108B-5435E999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Calendr</a:t>
            </a:r>
            <a:r>
              <a:rPr lang="en-GB" dirty="0"/>
              <a:t> 24/25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17CF-93C2-0E0E-002D-C3436311A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y-GB" dirty="0">
                <a:hlinkClick r:id="rId2"/>
              </a:rPr>
              <a:t>https://dysgucymraeg.cymru/media/17999/calendr-24-25-cymraeg-medi.pdf</a:t>
            </a: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r>
              <a:rPr lang="cy-GB" dirty="0">
                <a:hlinkClick r:id="rId3"/>
              </a:rPr>
              <a:t>https://dysgucymraeg.cymru/media/17998/calendar-24-25-saesneg-medi.pdf</a:t>
            </a: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r>
              <a:rPr lang="cy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47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0B63-1CBB-0FFB-8CDF-30C3B85C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I’ch </a:t>
            </a:r>
            <a:r>
              <a:rPr lang="en-GB" dirty="0" err="1"/>
              <a:t>helpu</a:t>
            </a:r>
            <a:r>
              <a:rPr lang="en-GB" dirty="0"/>
              <a:t> chi!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708E-3C1A-0CE0-78B0-6973793D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603500"/>
            <a:ext cx="10943771" cy="4098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Youtube</a:t>
            </a:r>
          </a:p>
          <a:p>
            <a:pPr marL="0" indent="0">
              <a:buNone/>
            </a:pPr>
            <a:r>
              <a:rPr lang="en-GB" sz="2400" dirty="0"/>
              <a:t>Duolingo</a:t>
            </a:r>
          </a:p>
          <a:p>
            <a:pPr marL="0" indent="0">
              <a:buNone/>
            </a:pPr>
            <a:r>
              <a:rPr lang="en-GB" sz="2400" dirty="0"/>
              <a:t>Say </a:t>
            </a:r>
            <a:r>
              <a:rPr lang="cy-GB" sz="2400" dirty="0"/>
              <a:t>Something in Welsh</a:t>
            </a:r>
          </a:p>
          <a:p>
            <a:pPr marL="0" indent="0">
              <a:buNone/>
            </a:pPr>
            <a:r>
              <a:rPr lang="cy-GB" sz="2400" dirty="0"/>
              <a:t>bbc.co.uk/dysgucymraeg</a:t>
            </a:r>
          </a:p>
          <a:p>
            <a:pPr marL="0" indent="0">
              <a:buNone/>
            </a:pPr>
            <a:r>
              <a:rPr lang="cy-GB" sz="2400" dirty="0">
                <a:hlinkClick r:id="rId2"/>
              </a:rPr>
              <a:t>(20+) ‪#‎</a:t>
            </a:r>
            <a:r>
              <a:rPr lang="cy-GB" sz="2400" dirty="0" err="1">
                <a:hlinkClick r:id="rId2"/>
              </a:rPr>
              <a:t>doctorcymraeg</a:t>
            </a:r>
            <a:r>
              <a:rPr lang="cy-GB" sz="2400" dirty="0">
                <a:hlinkClick r:id="rId2"/>
              </a:rPr>
              <a:t>‬ - Archwilio | Facebook</a:t>
            </a:r>
            <a:endParaRPr lang="cy-GB" sz="24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https://www.valeofglamorgan.gov.uk/en/enjoying/Libraries/Libraries.aspx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https://community-courses.memrise.com/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cy-GB" sz="2800" dirty="0"/>
          </a:p>
          <a:p>
            <a:pPr marL="0" indent="0">
              <a:buNone/>
            </a:pPr>
            <a:endParaRPr lang="cy-GB" sz="2800" dirty="0"/>
          </a:p>
          <a:p>
            <a:endParaRPr lang="cy-GB" sz="2800" dirty="0"/>
          </a:p>
          <a:p>
            <a:endParaRPr lang="cy-GB" sz="2800" dirty="0"/>
          </a:p>
          <a:p>
            <a:pPr marL="0" indent="0">
              <a:buNone/>
            </a:pPr>
            <a:endParaRPr lang="cy-GB" sz="2800" dirty="0"/>
          </a:p>
          <a:p>
            <a:endParaRPr lang="cy-GB" sz="2800" dirty="0"/>
          </a:p>
          <a:p>
            <a:pPr marL="0" indent="0">
              <a:buNone/>
            </a:pPr>
            <a:endParaRPr lang="cy-GB" sz="2800" dirty="0"/>
          </a:p>
          <a:p>
            <a:endParaRPr lang="cy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45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D5C8-5181-BE6A-2F23-2455663C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Boreau</a:t>
            </a:r>
            <a:r>
              <a:rPr lang="en-GB" dirty="0"/>
              <a:t> Coffi / Coffee mornings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B021-3E96-A1F2-E96C-B7F90C45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Dydd Llun  11 - 11.30 a  Dydd Gwener 11 – 11.30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hlinkClick r:id="rId2"/>
              </a:rPr>
              <a:t>https://zoom.us/j/94882731882?pwd=PlZiTkYmYvT2g9BNTD4NSc5DRabtYw.1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y-GB" dirty="0"/>
              <a:t>Siawns i ymarfer neu gael sgwrs fach yn Gymraeg</a:t>
            </a:r>
          </a:p>
          <a:p>
            <a:pPr marL="0" indent="0">
              <a:buNone/>
            </a:pPr>
            <a:r>
              <a:rPr lang="cy-GB" dirty="0"/>
              <a:t>A </a:t>
            </a:r>
            <a:r>
              <a:rPr lang="cy-GB" dirty="0" err="1"/>
              <a:t>chance</a:t>
            </a:r>
            <a:r>
              <a:rPr lang="cy-GB" dirty="0"/>
              <a:t> to </a:t>
            </a:r>
            <a:r>
              <a:rPr lang="cy-GB" dirty="0" err="1"/>
              <a:t>practise</a:t>
            </a:r>
            <a:r>
              <a:rPr lang="cy-GB" dirty="0"/>
              <a:t> or </a:t>
            </a:r>
            <a:r>
              <a:rPr lang="cy-GB" dirty="0" err="1"/>
              <a:t>have</a:t>
            </a:r>
            <a:r>
              <a:rPr lang="cy-GB" dirty="0"/>
              <a:t> a </a:t>
            </a:r>
            <a:r>
              <a:rPr lang="cy-GB" dirty="0" err="1"/>
              <a:t>little</a:t>
            </a:r>
            <a:r>
              <a:rPr lang="cy-GB" dirty="0"/>
              <a:t> chat </a:t>
            </a:r>
            <a:r>
              <a:rPr lang="cy-GB" dirty="0" err="1"/>
              <a:t>in</a:t>
            </a:r>
            <a:r>
              <a:rPr lang="cy-GB" dirty="0"/>
              <a:t> Welsh</a:t>
            </a:r>
          </a:p>
        </p:txBody>
      </p:sp>
      <p:pic>
        <p:nvPicPr>
          <p:cNvPr id="5" name="Picture 4" descr="A cup of coffee with steam&#10;&#10;Description automatically generated">
            <a:extLst>
              <a:ext uri="{FF2B5EF4-FFF2-40B4-BE49-F238E27FC236}">
                <a16:creationId xmlns:a16="http://schemas.microsoft.com/office/drawing/2014/main" id="{2B245171-B2BA-98C2-EFC6-CB7B68582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23804" y="3312886"/>
            <a:ext cx="2985125" cy="27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6D7BD2F-762F-16B9-7452-25DB544C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41" y="0"/>
            <a:ext cx="5022202" cy="677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9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50A63-A635-F08C-43F2-816ED69A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 err="1"/>
              <a:t>Clwb</a:t>
            </a:r>
            <a:r>
              <a:rPr lang="en-GB" sz="5400" dirty="0"/>
              <a:t> </a:t>
            </a:r>
            <a:r>
              <a:rPr lang="en-GB" sz="5400" dirty="0" err="1"/>
              <a:t>Gemau</a:t>
            </a:r>
            <a:endParaRPr lang="cy-GB" sz="5400" dirty="0"/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DC0A629-7276-AEC4-021F-E1450067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Dych </a:t>
            </a:r>
            <a:r>
              <a:rPr lang="en-US" sz="2200" dirty="0" err="1"/>
              <a:t>chi’n</a:t>
            </a:r>
            <a:r>
              <a:rPr lang="en-US" sz="2200" dirty="0"/>
              <a:t> hoffi </a:t>
            </a:r>
            <a:r>
              <a:rPr lang="en-US" sz="2200" dirty="0" err="1"/>
              <a:t>chwarae</a:t>
            </a:r>
            <a:r>
              <a:rPr lang="en-US" sz="2200" dirty="0"/>
              <a:t> </a:t>
            </a:r>
            <a:r>
              <a:rPr lang="en-US" sz="2200" dirty="0" err="1"/>
              <a:t>gemau</a:t>
            </a:r>
            <a:r>
              <a:rPr lang="en-US" sz="2200" dirty="0"/>
              <a:t> </a:t>
            </a:r>
            <a:r>
              <a:rPr lang="en-US" sz="2200" dirty="0" err="1"/>
              <a:t>bwrdd</a:t>
            </a:r>
            <a:r>
              <a:rPr lang="en-US" sz="2200" dirty="0"/>
              <a:t>?    </a:t>
            </a:r>
          </a:p>
          <a:p>
            <a:r>
              <a:rPr lang="en-US" sz="2200" dirty="0" err="1"/>
              <a:t>nos</a:t>
            </a:r>
            <a:r>
              <a:rPr lang="en-US" sz="2200" dirty="0"/>
              <a:t> </a:t>
            </a:r>
            <a:r>
              <a:rPr lang="en-US" sz="2200" dirty="0" err="1"/>
              <a:t>Wener</a:t>
            </a:r>
            <a:r>
              <a:rPr lang="en-US" sz="2200" dirty="0"/>
              <a:t>/</a:t>
            </a:r>
            <a:r>
              <a:rPr lang="en-US" sz="2200" dirty="0" err="1"/>
              <a:t>dydd</a:t>
            </a:r>
            <a:r>
              <a:rPr lang="en-US" sz="2200" dirty="0"/>
              <a:t> </a:t>
            </a:r>
            <a:r>
              <a:rPr lang="en-US" sz="2200" dirty="0" err="1"/>
              <a:t>Sadwrn</a:t>
            </a:r>
            <a:endParaRPr lang="en-US" sz="2200" dirty="0"/>
          </a:p>
          <a:p>
            <a:r>
              <a:rPr lang="en-US" sz="2200" dirty="0"/>
              <a:t>Firestorm Games, </a:t>
            </a:r>
            <a:r>
              <a:rPr lang="en-US" sz="2200" dirty="0" err="1"/>
              <a:t>Caerdydd</a:t>
            </a:r>
            <a:endParaRPr lang="en-US" sz="2200" dirty="0"/>
          </a:p>
          <a:p>
            <a:r>
              <a:rPr lang="en-US" sz="2200" dirty="0" err="1"/>
              <a:t>Llyfrgell</a:t>
            </a:r>
            <a:r>
              <a:rPr lang="en-US" sz="2200" dirty="0"/>
              <a:t>, y </a:t>
            </a:r>
            <a:r>
              <a:rPr lang="en-US" sz="2200" dirty="0" err="1"/>
              <a:t>Barri</a:t>
            </a:r>
            <a:endParaRPr lang="en-US" sz="2200" dirty="0"/>
          </a:p>
          <a:p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oes</a:t>
            </a:r>
            <a:r>
              <a:rPr lang="en-US" sz="2200" dirty="0"/>
              <a:t> </a:t>
            </a:r>
            <a:r>
              <a:rPr lang="en-US" sz="2200" dirty="0" err="1"/>
              <a:t>diddordeb</a:t>
            </a:r>
            <a:r>
              <a:rPr lang="en-US" sz="2200" dirty="0"/>
              <a:t>, </a:t>
            </a:r>
            <a:r>
              <a:rPr lang="en-US" sz="2200" dirty="0" err="1"/>
              <a:t>cysyllta</a:t>
            </a:r>
            <a:r>
              <a:rPr lang="en-US" sz="2200" dirty="0"/>
              <a:t> â fi neu Nick Farnham (</a:t>
            </a:r>
            <a:r>
              <a:rPr lang="en-US" sz="2200" dirty="0" err="1"/>
              <a:t>isod</a:t>
            </a:r>
            <a:r>
              <a:rPr lang="en-US" sz="2200"/>
              <a:t>)</a:t>
            </a:r>
            <a:endParaRPr lang="en-US" sz="2200" dirty="0"/>
          </a:p>
          <a:p>
            <a:r>
              <a:rPr lang="cy-GB" sz="1600" b="1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nvfarnham@googlemail.com</a:t>
            </a:r>
            <a:endParaRPr 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1865FA-DDA3-C573-4EEA-8FF01B24E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2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7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09630-848E-71AD-0F06-9B87E2617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6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2C785-0F30-4AEC-C563-F055BA9F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Taith Nadolig i Sain Ffagan</a:t>
            </a:r>
            <a:endParaRPr lang="cy-GB" sz="5400"/>
          </a:p>
        </p:txBody>
      </p:sp>
      <p:sp>
        <p:nvSpPr>
          <p:cNvPr id="10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F92E0-8CEB-03BF-1BBA-30930FD6B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/>
              <a:t>17/12/24	Dydd Mawrth  </a:t>
            </a:r>
          </a:p>
          <a:p>
            <a:pPr marL="0" indent="0">
              <a:buNone/>
            </a:pPr>
            <a:r>
              <a:rPr lang="en-GB" sz="2200"/>
              <a:t> 12.00 (Hanner Dydd) - Prif Fynedfa</a:t>
            </a:r>
          </a:p>
          <a:p>
            <a:pPr lvl="8"/>
            <a:endParaRPr lang="cy-GB" sz="2200" dirty="0"/>
          </a:p>
        </p:txBody>
      </p:sp>
      <p:pic>
        <p:nvPicPr>
          <p:cNvPr id="1026" name="Picture 2" descr="Wales's smallest post office at St Fagans | Museum Wales">
            <a:extLst>
              <a:ext uri="{FF2B5EF4-FFF2-40B4-BE49-F238E27FC236}">
                <a16:creationId xmlns:a16="http://schemas.microsoft.com/office/drawing/2014/main" id="{1CDBE8AD-02E4-6C94-C83E-8080AC2F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r="21571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27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D13D9DEB624DBB67116FBA27127E" ma:contentTypeVersion="6" ma:contentTypeDescription="Create a new document." ma:contentTypeScope="" ma:versionID="48443cf82d376b955e7f80e9f87f6e11">
  <xsd:schema xmlns:xsd="http://www.w3.org/2001/XMLSchema" xmlns:xs="http://www.w3.org/2001/XMLSchema" xmlns:p="http://schemas.microsoft.com/office/2006/metadata/properties" xmlns:ns3="588622cc-0d1d-43b2-abdb-a534565a660c" targetNamespace="http://schemas.microsoft.com/office/2006/metadata/properties" ma:root="true" ma:fieldsID="7c55e1df5fd1370b58f2c9e0995fffa8" ns3:_="">
    <xsd:import namespace="588622cc-0d1d-43b2-abdb-a534565a66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622cc-0d1d-43b2-abdb-a534565a6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4F124E-F234-474D-9A3B-CACF60DE2D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09342C-18E5-4DD2-9E21-A7BB725EA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622cc-0d1d-43b2-abdb-a534565a6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1569C0-BC56-459A-A231-1970CAA23D1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88622cc-0d1d-43b2-abdb-a534565a660c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17335</TotalTime>
  <Words>511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Century Gothic</vt:lpstr>
      <vt:lpstr>OpenSans-Bold</vt:lpstr>
      <vt:lpstr>OpenSans-BoldItalic</vt:lpstr>
      <vt:lpstr>OpenSans-Italic</vt:lpstr>
      <vt:lpstr>OpenSans-Regular</vt:lpstr>
      <vt:lpstr>Segoe UI</vt:lpstr>
      <vt:lpstr>Wingdings</vt:lpstr>
      <vt:lpstr>Wingdings 3</vt:lpstr>
      <vt:lpstr>Office Theme</vt:lpstr>
      <vt:lpstr>Ion Boardroom</vt:lpstr>
      <vt:lpstr>PowerPoint Presentation</vt:lpstr>
      <vt:lpstr>My Learning / Fy Nysgu</vt:lpstr>
      <vt:lpstr>Calendr 24/25</vt:lpstr>
      <vt:lpstr>I’ch helpu chi!</vt:lpstr>
      <vt:lpstr>Boreau Coffi / Coffee mornings</vt:lpstr>
      <vt:lpstr>PowerPoint Presentation</vt:lpstr>
      <vt:lpstr>Clwb Gemau</vt:lpstr>
      <vt:lpstr>PowerPoint Presentation</vt:lpstr>
      <vt:lpstr>Taith Nadolig i Sain Ffagan</vt:lpstr>
      <vt:lpstr>Dosbarthiadau Newydd Mis Ionawr</vt:lpstr>
      <vt:lpstr>PowerPoint Presentation</vt:lpstr>
      <vt:lpstr>Nant Gwrtheyrn</vt:lpstr>
      <vt:lpstr>Hen bapurau</vt:lpstr>
      <vt:lpstr>  </vt:lpstr>
    </vt:vector>
  </TitlesOfParts>
  <Company>University of Wales Trinity Saint David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Cyflwyniad PowerPoint</dc:title>
  <dc:creator>Helen Prosser</dc:creator>
  <cp:lastModifiedBy>Sarian Thomas-Jones</cp:lastModifiedBy>
  <cp:revision>175</cp:revision>
  <cp:lastPrinted>2023-06-05T12:43:36Z</cp:lastPrinted>
  <dcterms:created xsi:type="dcterms:W3CDTF">2019-02-09T10:25:36Z</dcterms:created>
  <dcterms:modified xsi:type="dcterms:W3CDTF">2024-11-15T14:57:48Z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A25233086</vt:lpwstr>
  </property>
  <property fmtid="{D5CDD505-2E9C-101B-9397-08002B2CF9AE}" pid="4" name="Objective-Title">
    <vt:lpwstr>Cyflwyniad - Dysgu Anffurfiol - Helen Prosser</vt:lpwstr>
  </property>
  <property fmtid="{D5CDD505-2E9C-101B-9397-08002B2CF9AE}" pid="5" name="Objective-Description">
    <vt:lpwstr/>
  </property>
  <property fmtid="{D5CDD505-2E9C-101B-9397-08002B2CF9AE}" pid="6" name="Objective-CreationStamp">
    <vt:filetime>2019-02-13T14:09:01Z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2019-02-13T14:09:03Z</vt:filetime>
  </property>
  <property fmtid="{D5CDD505-2E9C-101B-9397-08002B2CF9AE}" pid="11" name="Objective-Owner">
    <vt:lpwstr>Llyr, Dylan (EPS - WLD)</vt:lpwstr>
  </property>
  <property fmtid="{D5CDD505-2E9C-101B-9397-08002B2CF9AE}" pid="12" name="Objective-Path">
    <vt:lpwstr>Objective Global Folder:Business File Plan:Education &amp; Public Services (EPS):Education &amp; Public Services (EPS) - Education - Welsh Language Division:1 - Save:Welsh Language Division:Maes 8: Archif 2013 - Ebrill 2018:Cymraeg yn y Gymuned / Welsh in the Com</vt:lpwstr>
  </property>
  <property fmtid="{D5CDD505-2E9C-101B-9397-08002B2CF9AE}" pid="13" name="Objective-Parent">
    <vt:lpwstr>Cyfarfod 3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vA50133635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2019-02-13T23:59:59Z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filetime>2019-02-13T00:00:00Z</vt:filetime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0x0101009517D13D9DEB624DBB67116FBA27127E</vt:lpwstr>
  </property>
</Properties>
</file>