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</p:sldMasterIdLst>
  <p:notesMasterIdLst>
    <p:notesMasterId r:id="rId19"/>
  </p:notesMasterIdLst>
  <p:sldIdLst>
    <p:sldId id="257" r:id="rId6"/>
    <p:sldId id="621" r:id="rId7"/>
    <p:sldId id="620" r:id="rId8"/>
    <p:sldId id="617" r:id="rId9"/>
    <p:sldId id="616" r:id="rId10"/>
    <p:sldId id="615" r:id="rId11"/>
    <p:sldId id="584" r:id="rId12"/>
    <p:sldId id="514" r:id="rId13"/>
    <p:sldId id="499" r:id="rId14"/>
    <p:sldId id="559" r:id="rId15"/>
    <p:sldId id="600" r:id="rId16"/>
    <p:sldId id="619" r:id="rId17"/>
    <p:sldId id="469" r:id="rId18"/>
  </p:sldIdLst>
  <p:sldSz cx="12192000" cy="6858000"/>
  <p:notesSz cx="6858000" cy="1552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726"/>
    <a:srgbClr val="F68A1E"/>
    <a:srgbClr val="4A176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E1439-AEA3-455A-BA53-26376B86655E}" v="4" dt="2025-03-05T14:13:06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64D93-DDAF-4385-9DF1-4CD6177A5019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6EA87-306A-4A09-9D05-FCFC9A53C3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1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1286-68BA-C846-9054-8084DAF17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6ECF7-6B65-5640-826F-AA41C8370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CDD6-EF27-9B4E-815D-A2B8722D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E5CF2-A8BF-8E4B-B206-31E9508F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A59F5-FC11-724F-93DD-5D25ED34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7F0B-5ADF-C049-89F6-1577AA2E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01016-7457-884F-9D0E-184D0E232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39D9-B6C2-F54C-B5F5-09DE509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E1B1-BE7D-5F47-BBF7-92395C95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85F7-88C0-4B45-92DE-062DBF1E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7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6F971-278A-8848-A71F-6AF376097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4A8C0-A799-CF47-82EC-66970F52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D835-0D34-8744-9374-0E3D268E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A5F43-4A76-7549-8384-16A4CFE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B649E-63F4-5B4E-BA0E-55AE866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81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1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1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97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03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31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6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A204-E53E-444D-97FF-6B08D9B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5173-D804-F045-A3D1-16D51657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129D-26A8-1245-946A-9EE16A55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9FBDB-215F-9947-801C-794DC775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98D02-4C54-A946-B21F-D12D2C1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4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58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2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72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37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9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35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01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0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6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0F4D-AE7F-7B4C-BFBB-A9F7E00F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134C-A8EA-BC4D-96FC-34F96F8E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EA69A-3B73-2C42-A020-DE96D75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FC03-C635-FD45-9992-E2FF3A39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37A1-C43E-2248-963C-73C854BD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B136-6B2C-6D48-AF4C-3092C7E9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EF88-5069-7B40-8A38-0D76779D2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88F36-DEE7-BC41-A08C-90800A0DE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1E29-518C-2E42-B2E0-33CFC360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DB963-9551-4848-A91F-05279A41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AFF9-BBDC-114F-A118-3F992CFA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3729-4E04-5646-B490-C05794C98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C3733-6128-0241-A5D9-4136B0B0B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EF858-33C7-BA4E-933F-E937C16D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4ADB-B703-B842-A2BE-4C4866DC7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9371B-FD9E-6242-ABD2-443E26535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CEB9B-6795-6C45-9AD2-1A29E21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17C0B-F9CE-8741-940D-45C9E660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0185A-00F5-C24C-ABEF-E7215004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4C-5F8E-6346-8664-3BAAE275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D7B48-F594-0C46-957D-0C683A17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2236F-BAFE-2C45-AF9B-F4207FAF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C1D29-15A5-2F44-9419-2A86F37F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0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AA165-02C2-2C4E-99C0-EAB92D74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B73C6-706C-A843-A6FE-BF272C53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B2311-70E0-D840-95D7-7AF31DA6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8F56-B590-254C-B044-0F2940B6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28D6-D315-4A46-A2D3-C3A8F6D82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BD38-B87C-BF49-A381-C71D46355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9A97-3A5C-B24E-A2E9-E4AA9A6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D5DA2-170D-AF41-B52B-F8E7C0A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98763-58BD-2040-B919-E59C43E7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45F5-8683-F944-BBDB-CF619917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B5E56-FC68-574A-A91C-948929F7F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1F217-94AB-6B45-AF1A-DB0F81304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FA850-978D-5040-9DB5-56DDF0F3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72504-4AEA-5346-9F7C-3DEFE906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034D1-043E-4D4E-85A5-D6C766A0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659E7-C11E-C540-808A-8ED11326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2955-2FA9-9047-B83C-55A7A7854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B7A31-E402-C646-BADF-F44E787B2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22DDB-94A2-AE4F-926A-1BE47CACB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3006-0822-2D43-BBB3-A6A1C2E7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jec.co.uk/qualifications/welsh-for-adults-foundation/#tab_keydocuments" TargetMode="External"/><Relationship Id="rId2" Type="http://schemas.openxmlformats.org/officeDocument/2006/relationships/hyperlink" Target="https://www.wjec.co.uk/qualifications/welsh-for-adults-entry/#tab_keydocum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jec.co.uk/qualifications/welsh-for-adults-advanced/#tab_keydocuments" TargetMode="External"/><Relationship Id="rId4" Type="http://schemas.openxmlformats.org/officeDocument/2006/relationships/hyperlink" Target="https://www.wjec.co.uk/qualifications/welsh-for-adults-intermediate/#tab_keydocument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er.ac.uk/cy/lifelong-learning/welsh-medium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homas-jones@val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isteddfod.cymru/yrwyl/2025/cystadlu/maes-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litwales_llencymru/9501141281" TargetMode="Externa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leofglamorgan.gov.uk/en/enjoying/Libraries/Libraries.aspx" TargetMode="External"/><Relationship Id="rId3" Type="http://schemas.openxmlformats.org/officeDocument/2006/relationships/hyperlink" Target="https://www.youtube.com/watch?v=L0dV1aFw7uE&amp;list=PLAXFFbL48HbIVDI7ezZ3hhrU1SJUQmEcv" TargetMode="External"/><Relationship Id="rId7" Type="http://schemas.openxmlformats.org/officeDocument/2006/relationships/hyperlink" Target="https://www.facebook.com/hashtag/doctorcymraeg" TargetMode="External"/><Relationship Id="rId2" Type="http://schemas.openxmlformats.org/officeDocument/2006/relationships/hyperlink" Target="https://www.youtube.com/watch?v=UxxbORfXqRc&amp;list=PLAXFFbL48HbJm6hvCEkMUMLl9MmGiwt7B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bc.co.uk/cymrufyw" TargetMode="External"/><Relationship Id="rId11" Type="http://schemas.openxmlformats.org/officeDocument/2006/relationships/hyperlink" Target="https://dysgucymraeg.cymru/media/17998/calendar-24-25-saesneg-medi.pdf" TargetMode="External"/><Relationship Id="rId5" Type="http://schemas.openxmlformats.org/officeDocument/2006/relationships/hyperlink" Target="https://en.saysomethingin.com/welsh/level1" TargetMode="External"/><Relationship Id="rId10" Type="http://schemas.openxmlformats.org/officeDocument/2006/relationships/hyperlink" Target="https://dysgucymraeg.cymru/media/17999/calendr-24-25-cymraeg-medi.pdf" TargetMode="External"/><Relationship Id="rId4" Type="http://schemas.openxmlformats.org/officeDocument/2006/relationships/hyperlink" Target="https://www.duolingo.com/course/cy/en/Learn-Welsh" TargetMode="External"/><Relationship Id="rId9" Type="http://schemas.openxmlformats.org/officeDocument/2006/relationships/hyperlink" Target="https://community-courses.memrise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itl 6">
            <a:extLst>
              <a:ext uri="{FF2B5EF4-FFF2-40B4-BE49-F238E27FC236}">
                <a16:creationId xmlns:a16="http://schemas.microsoft.com/office/drawing/2014/main" id="{C4536FE4-EA48-C7A7-4D9E-5DCD7BB3B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8" name="Isdeitl 7">
            <a:extLst>
              <a:ext uri="{FF2B5EF4-FFF2-40B4-BE49-F238E27FC236}">
                <a16:creationId xmlns:a16="http://schemas.microsoft.com/office/drawing/2014/main" id="{B1131AC2-6A51-675B-C22C-231CAB2F2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y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A6B68-3DB5-614B-9495-2725E707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4" name="Rounded Rectangle 3"/>
          <p:cNvSpPr/>
          <p:nvPr/>
        </p:nvSpPr>
        <p:spPr>
          <a:xfrm>
            <a:off x="5476252" y="2221200"/>
            <a:ext cx="5277938" cy="2415599"/>
          </a:xfrm>
          <a:prstGeom prst="roundRect">
            <a:avLst/>
          </a:prstGeom>
          <a:solidFill>
            <a:srgbClr val="4A1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627842" y="2557906"/>
            <a:ext cx="47350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Newyddion   </a:t>
            </a:r>
          </a:p>
          <a:p>
            <a:r>
              <a:rPr lang="en-GB" sz="2800" dirty="0">
                <a:solidFill>
                  <a:schemeClr val="bg1"/>
                </a:solidFill>
              </a:rPr>
              <a:t>Mis Mawrth 2025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5DAC66-5ACF-470E-AA85-6F9ED3D4C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03" y="5422393"/>
            <a:ext cx="242316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B699-B5FD-5B35-BA63-DABA2018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807"/>
          </a:xfrm>
        </p:spPr>
        <p:txBody>
          <a:bodyPr>
            <a:normAutofit fontScale="90000"/>
          </a:bodyPr>
          <a:lstStyle/>
          <a:p>
            <a:r>
              <a:rPr lang="en-GB" dirty="0"/>
              <a:t>Hen </a:t>
            </a:r>
            <a:r>
              <a:rPr lang="en-GB" dirty="0" err="1"/>
              <a:t>bapurau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05F9-EC88-1380-3201-FCA213D0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2" y="136398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y-GB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Mynediad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https://www.wjec.co.uk/qualifications/welsh-for-adults-entry/#tab_keydocuments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Sylfaen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https://www.wjec.co.uk/qualifications/welsh-for-adults-foundation/#tab_keydocuments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Canolradd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https://www.wjec.co.uk/qualifications/welsh-for-adults-intermediate/#tab_keydocuments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Uwch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https://www.wjec.co.uk/qualifications/welsh-for-adults-advanced/#tab_keydocuments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65138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C9ACB-199A-09ED-B869-365845AB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94" r="1" b="708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33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8BC5-B02D-2702-4B49-CB30BCA1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044" y="838200"/>
            <a:ext cx="8761413" cy="706964"/>
          </a:xfrm>
        </p:spPr>
        <p:txBody>
          <a:bodyPr/>
          <a:lstStyle/>
          <a:p>
            <a:r>
              <a:rPr lang="en-GB" dirty="0"/>
              <a:t>Prifysgol Aberystwyth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0551C-63FE-DE1E-89EC-B05EEF5EA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y-GB" dirty="0">
              <a:hlinkClick r:id="rId2"/>
            </a:endParaRPr>
          </a:p>
          <a:p>
            <a:endParaRPr lang="cy-GB" dirty="0">
              <a:hlinkClick r:id="rId2"/>
            </a:endParaRPr>
          </a:p>
          <a:p>
            <a:endParaRPr lang="cy-GB" dirty="0">
              <a:hlinkClick r:id="rId2"/>
            </a:endParaRPr>
          </a:p>
          <a:p>
            <a:r>
              <a:rPr lang="cy-GB" dirty="0">
                <a:hlinkClick r:id="rId2"/>
              </a:rPr>
              <a:t>https://www.aber.ac.uk/cy/lifelong-learning/welsh-medium/</a:t>
            </a:r>
            <a:endParaRPr lang="cy-GB" dirty="0"/>
          </a:p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48060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0771-1910-DB48-AC7B-88789DDB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12699-E62E-924F-88BF-6FFC1617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11AA8-F61D-A140-939B-B95776CC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5263"/>
          </a:xfrm>
          <a:prstGeom prst="rect">
            <a:avLst/>
          </a:prstGeom>
        </p:spPr>
      </p:pic>
      <p:sp>
        <p:nvSpPr>
          <p:cNvPr id="7" name="Blwch Testun 6">
            <a:extLst>
              <a:ext uri="{FF2B5EF4-FFF2-40B4-BE49-F238E27FC236}">
                <a16:creationId xmlns:a16="http://schemas.microsoft.com/office/drawing/2014/main" id="{7E32D47E-B222-D9B3-7233-EE93C760999C}"/>
              </a:ext>
            </a:extLst>
          </p:cNvPr>
          <p:cNvSpPr txBox="1"/>
          <p:nvPr/>
        </p:nvSpPr>
        <p:spPr>
          <a:xfrm>
            <a:off x="4282633" y="219919"/>
            <a:ext cx="7181126" cy="5139869"/>
          </a:xfrm>
          <a:prstGeom prst="rect">
            <a:avLst/>
          </a:prstGeom>
          <a:solidFill>
            <a:srgbClr val="4A176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Sarian Thomas-Jones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Welsh Co-ordinator/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Cydlynydd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Cymraeg Gwaith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Learning and Skills Directorate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Cyfarwyddiaeth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Dysgu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Sgiliau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 of Glamorgan Council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Cyngor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Bro Morgannwg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/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ffôn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07936 601 188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e-mail / e-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bost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n-GB" sz="24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sthomas-jones@vale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ofglamorgan.gov.uk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dysgucymraeg.cymru/</a:t>
            </a:r>
            <a:r>
              <a:rPr lang="en-GB" sz="1600" b="1" dirty="0" err="1">
                <a:solidFill>
                  <a:schemeClr val="bg1"/>
                </a:solidFill>
              </a:rPr>
              <a:t>yfro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learnwelsh@valeofglamorgan.gov.uk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01446 730402</a:t>
            </a:r>
            <a:endParaRPr lang="cy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8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FD03A-5523-DAC5-8D81-E4562F10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"/>
            <a:ext cx="12192000" cy="62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3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99993-D124-EF69-E66B-92CDE79C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‎testun sy'n dweud '‎YNYS Y BARRI BARRY ISLAND DYDD SADWRN 17 MAI 2025 11YB 11YB-8YH 8YH GWYL FACH wN Y FR SATURDAY 17 MAY 17MAY2025 2025 11AM 8PM タ TARA BANDITO BWNCATH GAI TOMS DADLEOLI TARAN DAGRAU TÂN YSGOLION BRO MORGANNWG DO RE MI LO-FI JONES KITSCH N SYNC THE SPARKLETTES LLWYFAN Y TRAETH STONDINAU STALLS CHWARAEON SPORTS ir: ل MENTERLAITH BROMORGANNWG GLANFA GWYNFOR GWEITHDAI WORKSHOPS BAR BWYD|FOOD BRLECGLANORGAN اعممر BRD NORCAMSWG CardiTand'ValaColog aleCoerdyodarFro Cyngor Cellyddydo ydo CyTnbl Wales LhwadeectLvnen お的の料社！‎'‎">
            <a:extLst>
              <a:ext uri="{FF2B5EF4-FFF2-40B4-BE49-F238E27FC236}">
                <a16:creationId xmlns:a16="http://schemas.microsoft.com/office/drawing/2014/main" id="{FFFFA5E3-E971-091A-A267-DD55B5FE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80" y="19581"/>
            <a:ext cx="4766872" cy="67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421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C9D23-5985-EE39-6423-5B623ED7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083" y="0"/>
            <a:ext cx="483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0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AD943-6314-8B4F-A9FE-6EEDFA5E9ED1}"/>
              </a:ext>
            </a:extLst>
          </p:cNvPr>
          <p:cNvSpPr txBox="1"/>
          <p:nvPr/>
        </p:nvSpPr>
        <p:spPr>
          <a:xfrm>
            <a:off x="561110" y="2603500"/>
            <a:ext cx="407267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https://eisteddfod.cymru/yrwyl/2025/cystadlu/maes-d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group of people in clothing under umbrellas&#10;&#10;AI-generated content may be incorrect.">
            <a:extLst>
              <a:ext uri="{FF2B5EF4-FFF2-40B4-BE49-F238E27FC236}">
                <a16:creationId xmlns:a16="http://schemas.microsoft.com/office/drawing/2014/main" id="{B26D379A-4EB1-D466-FD5E-11DD9545A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876" r="10053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E2EA1-B4C2-202F-540A-7B77B668FC3A}"/>
              </a:ext>
            </a:extLst>
          </p:cNvPr>
          <p:cNvSpPr txBox="1"/>
          <p:nvPr/>
        </p:nvSpPr>
        <p:spPr>
          <a:xfrm>
            <a:off x="9319099" y="6657945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y-GB" sz="700">
                <a:solidFill>
                  <a:srgbClr val="FFFFFF"/>
                </a:solidFill>
                <a:hlinkClick r:id="rId5" tooltip="https://www.flickr.com/photos/litwales_llencymru/95011412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cy-GB" sz="700">
                <a:solidFill>
                  <a:srgbClr val="FFFFFF"/>
                </a:solidFill>
              </a:rPr>
              <a:t> by Unknown Author is licensed under </a:t>
            </a:r>
            <a:r>
              <a:rPr lang="cy-GB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y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0B63-1CBB-0FFB-8CDF-30C3B85C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I’ch </a:t>
            </a:r>
            <a:r>
              <a:rPr lang="en-GB" dirty="0" err="1"/>
              <a:t>helpu</a:t>
            </a:r>
            <a:r>
              <a:rPr lang="en-GB" dirty="0"/>
              <a:t> chi!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7708E-3C1A-0CE0-78B0-6973793D1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603500"/>
            <a:ext cx="10943771" cy="409824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000">
                <a:latin typeface="Aptos" panose="020B0004020202020204" pitchFamily="34" charset="0"/>
              </a:rPr>
              <a:t>Mynediad</a:t>
            </a:r>
            <a:r>
              <a:rPr lang="en-GB" sz="2000" dirty="0">
                <a:latin typeface="Aptos" panose="020B0004020202020204" pitchFamily="34" charset="0"/>
              </a:rPr>
              <a:t>					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https://www.youtube.com/watch?v=UxxbORfXqRc&amp;list=PLAXFFbL48HbJm6hvCEkMUMLl9MmGiwt7B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Sylfaen					</a:t>
            </a:r>
            <a:r>
              <a:rPr lang="en-GB" sz="2000" dirty="0">
                <a:latin typeface="Aptos" panose="020B0004020202020204" pitchFamily="34" charset="0"/>
                <a:hlinkClick r:id="rId3"/>
              </a:rPr>
              <a:t>https://www.youtube.com/watch?v=L0dV1aFw7uE&amp;list=PLAXFFbL48HbIVDI7ezZ3hhrU1SJUQmEcv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Duolingo						</a:t>
            </a:r>
            <a:r>
              <a:rPr lang="en-GB" sz="2000" dirty="0">
                <a:latin typeface="Aptos" panose="020B0004020202020204" pitchFamily="34" charset="0"/>
                <a:hlinkClick r:id="rId4"/>
              </a:rPr>
              <a:t>https://www.duolingo.com/course/cy/en/Learn-Welsh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Say </a:t>
            </a:r>
            <a:r>
              <a:rPr lang="cy-GB" sz="2000" dirty="0">
                <a:latin typeface="Aptos" panose="020B0004020202020204" pitchFamily="34" charset="0"/>
              </a:rPr>
              <a:t>Something in Welsh			</a:t>
            </a:r>
            <a:r>
              <a:rPr lang="cy-GB" sz="2000" dirty="0">
                <a:latin typeface="Aptos" panose="020B0004020202020204" pitchFamily="34" charset="0"/>
                <a:hlinkClick r:id="rId5"/>
              </a:rPr>
              <a:t>https://en.saysomethingin.com/welsh/level1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</a:rPr>
              <a:t>bbc.co.uk/dysgucymraeg		</a:t>
            </a:r>
            <a:r>
              <a:rPr lang="cy-GB" sz="2000" dirty="0">
                <a:latin typeface="Aptos" panose="020B0004020202020204" pitchFamily="34" charset="0"/>
                <a:hlinkClick r:id="rId6"/>
              </a:rPr>
              <a:t>https://www.bbc.co.uk/cymrufyw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7"/>
              </a:rPr>
              <a:t>(20+) ‪#‎</a:t>
            </a:r>
            <a:r>
              <a:rPr lang="cy-GB" sz="2000" dirty="0" err="1">
                <a:latin typeface="Aptos" panose="020B0004020202020204" pitchFamily="34" charset="0"/>
                <a:hlinkClick r:id="rId7"/>
              </a:rPr>
              <a:t>doctorcymraeg</a:t>
            </a:r>
            <a:r>
              <a:rPr lang="cy-GB" sz="2000" dirty="0">
                <a:latin typeface="Aptos" panose="020B0004020202020204" pitchFamily="34" charset="0"/>
                <a:hlinkClick r:id="rId7"/>
              </a:rPr>
              <a:t>‬ - Archwilio | Facebook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8"/>
              </a:rPr>
              <a:t>https://www.valeofglamorgan.gov.uk/en/enjoying/Libraries/Libraries.aspx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9"/>
              </a:rPr>
              <a:t>https://community-courses.memrise.com/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0"/>
              </a:rPr>
              <a:t>https://dysgucymraeg.cymru/media/17999/calendr-24-25-cymraeg-medi.pdf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1"/>
              </a:rPr>
              <a:t>https://dysgucymraeg.cymru/media/17998/calendar-24-25-saesneg-medi.pdf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5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865FA-DDA3-C573-4EEA-8FF01B24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-1" b="17125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6" name="Freeform: Shape 206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50A63-A635-F08C-43F2-816ED69A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/>
              <a:t>Clwb Gemau</a:t>
            </a:r>
            <a:endParaRPr lang="cy-GB" sz="280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CDC0A629-7276-AEC4-021F-E14500671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Dych chi’n hoffi chwarae gemau bwrdd?    </a:t>
            </a:r>
          </a:p>
          <a:p>
            <a:r>
              <a:rPr lang="en-US" sz="1700"/>
              <a:t>nos Wener/dydd Sadwrn</a:t>
            </a:r>
          </a:p>
          <a:p>
            <a:r>
              <a:rPr lang="en-US" sz="1700"/>
              <a:t>Firestorm Games, Caerdydd</a:t>
            </a:r>
          </a:p>
          <a:p>
            <a:r>
              <a:rPr lang="en-US" sz="1700"/>
              <a:t>Llyfrgell, y Barri</a:t>
            </a:r>
          </a:p>
          <a:p>
            <a:r>
              <a:rPr lang="en-US" sz="1700"/>
              <a:t>Os oes diddordeb, cysyllta â fi neu Nick Farnham (isod)</a:t>
            </a:r>
          </a:p>
          <a:p>
            <a:r>
              <a:rPr lang="cy-GB" sz="1700" b="1" i="0">
                <a:effectLst/>
                <a:latin typeface="Segoe UI" panose="020B0502040204020203" pitchFamily="34" charset="0"/>
              </a:rPr>
              <a:t>nvfarnham@googlemail.com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65097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2" name="Rectangle 5181">
            <a:extLst>
              <a:ext uri="{FF2B5EF4-FFF2-40B4-BE49-F238E27FC236}">
                <a16:creationId xmlns:a16="http://schemas.microsoft.com/office/drawing/2014/main" id="{BB7169B8-2507-43F4-A148-FA791CD9C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A3685-E87E-8FBC-30C4-3EBFC568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19967"/>
            <a:ext cx="5257801" cy="2413971"/>
          </a:xfrm>
        </p:spPr>
        <p:txBody>
          <a:bodyPr anchor="b">
            <a:normAutofit/>
          </a:bodyPr>
          <a:lstStyle/>
          <a:p>
            <a:r>
              <a:rPr lang="en-GB" sz="5600" b="1"/>
              <a:t>Nant Gwrtheyrn</a:t>
            </a:r>
          </a:p>
        </p:txBody>
      </p:sp>
      <p:cxnSp>
        <p:nvCxnSpPr>
          <p:cNvPr id="518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Photo">
            <a:extLst>
              <a:ext uri="{FF2B5EF4-FFF2-40B4-BE49-F238E27FC236}">
                <a16:creationId xmlns:a16="http://schemas.microsoft.com/office/drawing/2014/main" id="{A6C009A6-7BD8-4B35-C1CA-A09FCA6D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0" b="2"/>
          <a:stretch/>
        </p:blipFill>
        <p:spPr bwMode="auto">
          <a:xfrm>
            <a:off x="1768574" y="1579989"/>
            <a:ext cx="2800383" cy="2800383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293" y="79230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406" y="92592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543" y="15161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561F-1548-F72B-45A0-D01FCE38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332" y="0"/>
            <a:ext cx="6363567" cy="6609717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preswyl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rhithiol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ar gael!</a:t>
            </a:r>
          </a:p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dan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ofal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tiwtoriaid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profiadol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, ar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lefelau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Canolradd, Uwch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a </a:t>
            </a:r>
            <a:r>
              <a:rPr lang="en-GB" sz="2400" b="1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Bold"/>
              </a:rPr>
              <a:t>Gloywi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dros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gyfnod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o 5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niwrnod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(Llun – Gwener).</a:t>
            </a:r>
          </a:p>
          <a:p>
            <a:pPr marL="0" indent="0">
              <a:buNone/>
            </a:pP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WEDI EU CYLLIDO'N LLAWN!</a:t>
            </a:r>
          </a:p>
          <a:p>
            <a:pPr marL="0" indent="0">
              <a:buNone/>
            </a:pP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Residential and virtual courses available!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Intermediate, Advanced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and </a:t>
            </a: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Proficiency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level, tutor-led courses available over a period of 5 days (Monday – Friday).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FULLY-FUNDED!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Am fwy o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wybodaeth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,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cysylltwch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â ni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eich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cyflogwr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e-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bostio</a:t>
            </a:r>
            <a:endParaRPr lang="en-GB" sz="2400" b="0" i="1" u="none" strike="noStrike" baseline="0" dirty="0">
              <a:solidFill>
                <a:schemeClr val="tx1">
                  <a:alpha val="80000"/>
                </a:schemeClr>
              </a:solidFill>
              <a:latin typeface="OpenSans-Italic"/>
            </a:endParaRP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For more information, contact us through your employer by e-mailing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  <a:endParaRPr lang="en-GB" sz="24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17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17D13D9DEB624DBB67116FBA27127E" ma:contentTypeVersion="6" ma:contentTypeDescription="Create a new document." ma:contentTypeScope="" ma:versionID="48443cf82d376b955e7f80e9f87f6e11">
  <xsd:schema xmlns:xsd="http://www.w3.org/2001/XMLSchema" xmlns:xs="http://www.w3.org/2001/XMLSchema" xmlns:p="http://schemas.microsoft.com/office/2006/metadata/properties" xmlns:ns3="588622cc-0d1d-43b2-abdb-a534565a660c" targetNamespace="http://schemas.microsoft.com/office/2006/metadata/properties" ma:root="true" ma:fieldsID="7c55e1df5fd1370b58f2c9e0995fffa8" ns3:_="">
    <xsd:import namespace="588622cc-0d1d-43b2-abdb-a534565a66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622cc-0d1d-43b2-abdb-a534565a6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09342C-18E5-4DD2-9E21-A7BB725EA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622cc-0d1d-43b2-abdb-a534565a6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4F124E-F234-474D-9A3B-CACF60DE2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1569C0-BC56-459A-A231-1970CAA23D1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88622cc-0d1d-43b2-abdb-a534565a660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21479</TotalTime>
  <Words>494</Words>
  <Application>Microsoft Office PowerPoint</Application>
  <PresentationFormat>Widescreen</PresentationFormat>
  <Paragraphs>69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Century Gothic</vt:lpstr>
      <vt:lpstr>OpenSans-Bold</vt:lpstr>
      <vt:lpstr>OpenSans-BoldItalic</vt:lpstr>
      <vt:lpstr>OpenSans-Italic</vt:lpstr>
      <vt:lpstr>OpenSans-Regular</vt:lpstr>
      <vt:lpstr>Segoe UI</vt:lpstr>
      <vt:lpstr>Wingdings</vt:lpstr>
      <vt:lpstr>Wingdings 3</vt:lpstr>
      <vt:lpstr>Office Theme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I’ch helpu chi!</vt:lpstr>
      <vt:lpstr>Clwb Gemau</vt:lpstr>
      <vt:lpstr>Nant Gwrtheyrn</vt:lpstr>
      <vt:lpstr>Hen bapurau</vt:lpstr>
      <vt:lpstr>PowerPoint Presentation</vt:lpstr>
      <vt:lpstr>Prifysgol Aberystwyth</vt:lpstr>
      <vt:lpstr>  </vt:lpstr>
    </vt:vector>
  </TitlesOfParts>
  <Company>University of Wales Trinity Saint David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Cyflwyniad PowerPoint</dc:title>
  <dc:creator>Helen Prosser</dc:creator>
  <cp:lastModifiedBy>Sarian Thomas-Jones</cp:lastModifiedBy>
  <cp:revision>189</cp:revision>
  <cp:lastPrinted>2023-06-05T12:43:36Z</cp:lastPrinted>
  <dcterms:created xsi:type="dcterms:W3CDTF">2019-02-09T10:25:36Z</dcterms:created>
  <dcterms:modified xsi:type="dcterms:W3CDTF">2025-03-18T15:08:29Z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A25233086</vt:lpwstr>
  </property>
  <property fmtid="{D5CDD505-2E9C-101B-9397-08002B2CF9AE}" pid="4" name="Objective-Title">
    <vt:lpwstr>Cyflwyniad - Dysgu Anffurfiol - Helen Prosser</vt:lpwstr>
  </property>
  <property fmtid="{D5CDD505-2E9C-101B-9397-08002B2CF9AE}" pid="5" name="Objective-Description">
    <vt:lpwstr/>
  </property>
  <property fmtid="{D5CDD505-2E9C-101B-9397-08002B2CF9AE}" pid="6" name="Objective-CreationStamp">
    <vt:filetime>2019-02-13T14:09:01Z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2019-02-13T14:09:03Z</vt:filetime>
  </property>
  <property fmtid="{D5CDD505-2E9C-101B-9397-08002B2CF9AE}" pid="11" name="Objective-Owner">
    <vt:lpwstr>Llyr, Dylan (EPS - WLD)</vt:lpwstr>
  </property>
  <property fmtid="{D5CDD505-2E9C-101B-9397-08002B2CF9AE}" pid="12" name="Objective-Path">
    <vt:lpwstr>Objective Global Folder:Business File Plan:Education &amp; Public Services (EPS):Education &amp; Public Services (EPS) - Education - Welsh Language Division:1 - Save:Welsh Language Division:Maes 8: Archif 2013 - Ebrill 2018:Cymraeg yn y Gymuned / Welsh in the Com</vt:lpwstr>
  </property>
  <property fmtid="{D5CDD505-2E9C-101B-9397-08002B2CF9AE}" pid="13" name="Objective-Parent">
    <vt:lpwstr>Cyfarfod 3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vA50133635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Language">
    <vt:lpwstr>English (eng)</vt:lpwstr>
  </property>
  <property fmtid="{D5CDD505-2E9C-101B-9397-08002B2CF9AE}" pid="23" name="Objective-Date Acquired">
    <vt:filetime>2019-02-13T23:59:59Z</vt:filetime>
  </property>
  <property fmtid="{D5CDD505-2E9C-101B-9397-08002B2CF9AE}" pid="24" name="Objective-What to Keep">
    <vt:lpwstr>No</vt:lpwstr>
  </property>
  <property fmtid="{D5CDD505-2E9C-101B-9397-08002B2CF9AE}" pid="25" name="Objective-Official Translation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Language [system]">
    <vt:lpwstr>English (eng)</vt:lpwstr>
  </property>
  <property fmtid="{D5CDD505-2E9C-101B-9397-08002B2CF9AE}" pid="29" name="Objective-Date Acquired [system]">
    <vt:filetime>2019-02-13T00:00:00Z</vt:filetime>
  </property>
  <property fmtid="{D5CDD505-2E9C-101B-9397-08002B2CF9AE}" pid="30" name="Objective-What to Keep [system]">
    <vt:lpwstr>No</vt:lpwstr>
  </property>
  <property fmtid="{D5CDD505-2E9C-101B-9397-08002B2CF9AE}" pid="31" name="Objective-Official Transl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0x0101009517D13D9DEB624DBB67116FBA27127E</vt:lpwstr>
  </property>
</Properties>
</file>