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6"/>
  </p:notesMasterIdLst>
  <p:sldIdLst>
    <p:sldId id="258" r:id="rId6"/>
    <p:sldId id="256" r:id="rId7"/>
    <p:sldId id="260" r:id="rId8"/>
    <p:sldId id="261" r:id="rId9"/>
    <p:sldId id="264" r:id="rId10"/>
    <p:sldId id="265" r:id="rId11"/>
    <p:sldId id="276" r:id="rId12"/>
    <p:sldId id="263" r:id="rId13"/>
    <p:sldId id="273" r:id="rId14"/>
    <p:sldId id="274" r:id="rId15"/>
    <p:sldId id="262" r:id="rId16"/>
    <p:sldId id="275" r:id="rId17"/>
    <p:sldId id="277" r:id="rId18"/>
    <p:sldId id="278" r:id="rId19"/>
    <p:sldId id="279" r:id="rId20"/>
    <p:sldId id="280" r:id="rId21"/>
    <p:sldId id="281" r:id="rId22"/>
    <p:sldId id="282" r:id="rId23"/>
    <p:sldId id="283" r:id="rId24"/>
    <p:sldId id="25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291C"/>
    <a:srgbClr val="3D3935"/>
    <a:srgbClr val="5A5A5A"/>
    <a:srgbClr val="FF1122"/>
    <a:srgbClr val="DF1A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3DF720-017E-4A73-8FB3-7471D10188D1}" v="227" dt="2023-09-08T09:50:06.7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898" y="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AE6D79-5D55-4243-B041-148D8E16111A}" type="datetimeFigureOut">
              <a:rPr lang="en-GB" smtClean="0"/>
              <a:t>01/12/2023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1C7518-19AE-4BDF-85A5-3916898B7B9D}" type="slidenum">
              <a:rPr lang="en-GB" smtClean="0"/>
              <a:t>‹#›</a:t>
            </a:fld>
            <a:endParaRPr lang="en-GB"/>
          </a:p>
        </p:txBody>
      </p:sp>
    </p:spTree>
    <p:extLst>
      <p:ext uri="{BB962C8B-B14F-4D97-AF65-F5344CB8AC3E}">
        <p14:creationId xmlns:p14="http://schemas.microsoft.com/office/powerpoint/2010/main" val="411843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Although we now have great treatment and people living with HIV can live long and healthy lives, they still experience HIV stigma. </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When people living with HIV are judged and treated badly because of prejudice and assumptions about HIV, we call this ‘HIV stigma’.</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Stigma persists because many people don’t understand the reality of HIV and are scared of it.</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But people living with HIV deserve our respect and dignity, just like anyone else. </a:t>
            </a: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1C7518-19AE-4BDF-85A5-3916898B7B9D}" type="slidenum">
              <a:rPr lang="en-GB" smtClean="0"/>
              <a:t>9</a:t>
            </a:fld>
            <a:endParaRPr lang="en-GB"/>
          </a:p>
        </p:txBody>
      </p:sp>
    </p:spTree>
    <p:extLst>
      <p:ext uri="{BB962C8B-B14F-4D97-AF65-F5344CB8AC3E}">
        <p14:creationId xmlns:p14="http://schemas.microsoft.com/office/powerpoint/2010/main" val="2119735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Although we now have great treatment and people living with HIV can live long and healthy lives, they still experience HIV stigma. </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When people living with HIV are judged and treated badly because of prejudice and assumptions about HIV, we call this ‘HIV stigma’.</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Stigma persists because many people don’t understand the reality of HIV and are scared of it.</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But people living with HIV deserve our respect and dignity, just like anyone else. </a:t>
            </a: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1C7518-19AE-4BDF-85A5-3916898B7B9D}" type="slidenum">
              <a:rPr lang="en-GB" smtClean="0"/>
              <a:t>10</a:t>
            </a:fld>
            <a:endParaRPr lang="en-GB"/>
          </a:p>
        </p:txBody>
      </p:sp>
    </p:spTree>
    <p:extLst>
      <p:ext uri="{BB962C8B-B14F-4D97-AF65-F5344CB8AC3E}">
        <p14:creationId xmlns:p14="http://schemas.microsoft.com/office/powerpoint/2010/main" val="1934694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83EB7-0C21-4E9B-9E80-499573B0BB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EDEDF0E-83A8-48A9-8557-F651EAABA7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91DD9BF-0D35-42AE-AD66-010091DB8EDE}"/>
              </a:ext>
            </a:extLst>
          </p:cNvPr>
          <p:cNvSpPr>
            <a:spLocks noGrp="1"/>
          </p:cNvSpPr>
          <p:nvPr>
            <p:ph type="dt" sz="half" idx="10"/>
          </p:nvPr>
        </p:nvSpPr>
        <p:spPr/>
        <p:txBody>
          <a:bodyPr/>
          <a:lstStyle/>
          <a:p>
            <a:fld id="{B552A47D-BA53-478A-AA84-4AF2F07F1706}" type="datetimeFigureOut">
              <a:rPr lang="en-GB" smtClean="0"/>
              <a:t>01/12/2023</a:t>
            </a:fld>
            <a:endParaRPr lang="en-GB"/>
          </a:p>
        </p:txBody>
      </p:sp>
      <p:sp>
        <p:nvSpPr>
          <p:cNvPr id="5" name="Footer Placeholder 4">
            <a:extLst>
              <a:ext uri="{FF2B5EF4-FFF2-40B4-BE49-F238E27FC236}">
                <a16:creationId xmlns:a16="http://schemas.microsoft.com/office/drawing/2014/main" id="{7FD7B946-2D39-4EFB-82D6-93466FB8C5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43148F-4BA5-4C40-855F-1A02E5F5F723}"/>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3053402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A728E-FD90-4BD3-B112-EF2A150D85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EEE3CF-E06B-44A2-BD8C-DC3C7286CD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A0E2FA-E526-4B8D-984E-5135AA68E9D8}"/>
              </a:ext>
            </a:extLst>
          </p:cNvPr>
          <p:cNvSpPr>
            <a:spLocks noGrp="1"/>
          </p:cNvSpPr>
          <p:nvPr>
            <p:ph type="dt" sz="half" idx="10"/>
          </p:nvPr>
        </p:nvSpPr>
        <p:spPr/>
        <p:txBody>
          <a:bodyPr/>
          <a:lstStyle/>
          <a:p>
            <a:fld id="{B552A47D-BA53-478A-AA84-4AF2F07F1706}" type="datetimeFigureOut">
              <a:rPr lang="en-GB" smtClean="0"/>
              <a:t>01/12/2023</a:t>
            </a:fld>
            <a:endParaRPr lang="en-GB"/>
          </a:p>
        </p:txBody>
      </p:sp>
      <p:sp>
        <p:nvSpPr>
          <p:cNvPr id="5" name="Footer Placeholder 4">
            <a:extLst>
              <a:ext uri="{FF2B5EF4-FFF2-40B4-BE49-F238E27FC236}">
                <a16:creationId xmlns:a16="http://schemas.microsoft.com/office/drawing/2014/main" id="{E39CFF89-F107-43BE-AFC2-63D4959CB3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192D45-689A-4E79-8DDF-B75D3243D180}"/>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4037132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078A52-E90E-4F6B-8C21-1B6C8737183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6388FA6-E8E9-4CCC-8880-207DE67D8B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BB7F9F-9D2A-4DB0-984C-02218BA13146}"/>
              </a:ext>
            </a:extLst>
          </p:cNvPr>
          <p:cNvSpPr>
            <a:spLocks noGrp="1"/>
          </p:cNvSpPr>
          <p:nvPr>
            <p:ph type="dt" sz="half" idx="10"/>
          </p:nvPr>
        </p:nvSpPr>
        <p:spPr/>
        <p:txBody>
          <a:bodyPr/>
          <a:lstStyle/>
          <a:p>
            <a:fld id="{B552A47D-BA53-478A-AA84-4AF2F07F1706}" type="datetimeFigureOut">
              <a:rPr lang="en-GB" smtClean="0"/>
              <a:t>01/12/2023</a:t>
            </a:fld>
            <a:endParaRPr lang="en-GB"/>
          </a:p>
        </p:txBody>
      </p:sp>
      <p:sp>
        <p:nvSpPr>
          <p:cNvPr id="5" name="Footer Placeholder 4">
            <a:extLst>
              <a:ext uri="{FF2B5EF4-FFF2-40B4-BE49-F238E27FC236}">
                <a16:creationId xmlns:a16="http://schemas.microsoft.com/office/drawing/2014/main" id="{F6394451-C5E7-474D-9938-A2A3F29D2D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8CB1B2-11DC-42D5-90F8-3B64F635272F}"/>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2581392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EF914-AEAF-422C-A08D-B259697F2B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7C6385-50E2-498A-95FF-0C8EF73541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D6FE0A-56C5-4EBC-8169-54B4BD3B5720}"/>
              </a:ext>
            </a:extLst>
          </p:cNvPr>
          <p:cNvSpPr>
            <a:spLocks noGrp="1"/>
          </p:cNvSpPr>
          <p:nvPr>
            <p:ph type="dt" sz="half" idx="10"/>
          </p:nvPr>
        </p:nvSpPr>
        <p:spPr/>
        <p:txBody>
          <a:bodyPr/>
          <a:lstStyle/>
          <a:p>
            <a:fld id="{B552A47D-BA53-478A-AA84-4AF2F07F1706}" type="datetimeFigureOut">
              <a:rPr lang="en-GB" smtClean="0"/>
              <a:t>01/12/2023</a:t>
            </a:fld>
            <a:endParaRPr lang="en-GB"/>
          </a:p>
        </p:txBody>
      </p:sp>
      <p:sp>
        <p:nvSpPr>
          <p:cNvPr id="5" name="Footer Placeholder 4">
            <a:extLst>
              <a:ext uri="{FF2B5EF4-FFF2-40B4-BE49-F238E27FC236}">
                <a16:creationId xmlns:a16="http://schemas.microsoft.com/office/drawing/2014/main" id="{3D6BBD38-4C71-49CE-8EF8-A921E801BC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E1AE10-9209-4CED-BB99-1C99394E3C90}"/>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3612188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7DDA9-83A5-4794-BA70-D5F6D108F5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E8613F9-CC7C-47E8-B60E-FAC59C6ACB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41C1F1-0C14-454F-9A17-0B31A14B3318}"/>
              </a:ext>
            </a:extLst>
          </p:cNvPr>
          <p:cNvSpPr>
            <a:spLocks noGrp="1"/>
          </p:cNvSpPr>
          <p:nvPr>
            <p:ph type="dt" sz="half" idx="10"/>
          </p:nvPr>
        </p:nvSpPr>
        <p:spPr/>
        <p:txBody>
          <a:bodyPr/>
          <a:lstStyle/>
          <a:p>
            <a:fld id="{B552A47D-BA53-478A-AA84-4AF2F07F1706}" type="datetimeFigureOut">
              <a:rPr lang="en-GB" smtClean="0"/>
              <a:t>01/12/2023</a:t>
            </a:fld>
            <a:endParaRPr lang="en-GB"/>
          </a:p>
        </p:txBody>
      </p:sp>
      <p:sp>
        <p:nvSpPr>
          <p:cNvPr id="5" name="Footer Placeholder 4">
            <a:extLst>
              <a:ext uri="{FF2B5EF4-FFF2-40B4-BE49-F238E27FC236}">
                <a16:creationId xmlns:a16="http://schemas.microsoft.com/office/drawing/2014/main" id="{B4F30212-CC1E-4F30-A89C-9AEB67927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601CA4-3D74-402C-AF2E-35830676C2CE}"/>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1623271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87B89-36FD-494B-91A1-8E54BA3035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1EA85D7-22F4-4767-AEB1-DF2009E658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00E34D-5541-4396-AFF9-8C98354EDD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79340B7-30F4-46F4-8C33-B0B196840DE4}"/>
              </a:ext>
            </a:extLst>
          </p:cNvPr>
          <p:cNvSpPr>
            <a:spLocks noGrp="1"/>
          </p:cNvSpPr>
          <p:nvPr>
            <p:ph type="dt" sz="half" idx="10"/>
          </p:nvPr>
        </p:nvSpPr>
        <p:spPr/>
        <p:txBody>
          <a:bodyPr/>
          <a:lstStyle/>
          <a:p>
            <a:fld id="{B552A47D-BA53-478A-AA84-4AF2F07F1706}" type="datetimeFigureOut">
              <a:rPr lang="en-GB" smtClean="0"/>
              <a:t>01/12/2023</a:t>
            </a:fld>
            <a:endParaRPr lang="en-GB"/>
          </a:p>
        </p:txBody>
      </p:sp>
      <p:sp>
        <p:nvSpPr>
          <p:cNvPr id="6" name="Footer Placeholder 5">
            <a:extLst>
              <a:ext uri="{FF2B5EF4-FFF2-40B4-BE49-F238E27FC236}">
                <a16:creationId xmlns:a16="http://schemas.microsoft.com/office/drawing/2014/main" id="{69B4B9F4-2243-4A84-B2D4-55A3426D0A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353818-7C42-4F4F-9D60-F6AF4B8EBD0C}"/>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878662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F9642-D44E-4929-B496-4BB01AE7A51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F6D9C94-9E5D-4E9A-AF80-6C3E48F5BE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30D1BE-8B56-4EE5-B171-680E163FD2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E042D59-2ED6-4A6F-8869-3E66C50BF7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273939-AE40-4A39-A9E0-BF0A5A3474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D450403-1CDA-4670-84CF-8F9D6E84F583}"/>
              </a:ext>
            </a:extLst>
          </p:cNvPr>
          <p:cNvSpPr>
            <a:spLocks noGrp="1"/>
          </p:cNvSpPr>
          <p:nvPr>
            <p:ph type="dt" sz="half" idx="10"/>
          </p:nvPr>
        </p:nvSpPr>
        <p:spPr/>
        <p:txBody>
          <a:bodyPr/>
          <a:lstStyle/>
          <a:p>
            <a:fld id="{B552A47D-BA53-478A-AA84-4AF2F07F1706}" type="datetimeFigureOut">
              <a:rPr lang="en-GB" smtClean="0"/>
              <a:t>01/12/2023</a:t>
            </a:fld>
            <a:endParaRPr lang="en-GB"/>
          </a:p>
        </p:txBody>
      </p:sp>
      <p:sp>
        <p:nvSpPr>
          <p:cNvPr id="8" name="Footer Placeholder 7">
            <a:extLst>
              <a:ext uri="{FF2B5EF4-FFF2-40B4-BE49-F238E27FC236}">
                <a16:creationId xmlns:a16="http://schemas.microsoft.com/office/drawing/2014/main" id="{31274644-7C03-4F91-A7F7-F2F08C1346C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9F3524C-385E-4A33-BB63-32329F696910}"/>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1933213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8A2FC-5728-49D5-BD10-ABD9068EF60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070CFD8-02B8-400C-898F-7ED6B743B50C}"/>
              </a:ext>
            </a:extLst>
          </p:cNvPr>
          <p:cNvSpPr>
            <a:spLocks noGrp="1"/>
          </p:cNvSpPr>
          <p:nvPr>
            <p:ph type="dt" sz="half" idx="10"/>
          </p:nvPr>
        </p:nvSpPr>
        <p:spPr/>
        <p:txBody>
          <a:bodyPr/>
          <a:lstStyle/>
          <a:p>
            <a:fld id="{B552A47D-BA53-478A-AA84-4AF2F07F1706}" type="datetimeFigureOut">
              <a:rPr lang="en-GB" smtClean="0"/>
              <a:t>01/12/2023</a:t>
            </a:fld>
            <a:endParaRPr lang="en-GB"/>
          </a:p>
        </p:txBody>
      </p:sp>
      <p:sp>
        <p:nvSpPr>
          <p:cNvPr id="4" name="Footer Placeholder 3">
            <a:extLst>
              <a:ext uri="{FF2B5EF4-FFF2-40B4-BE49-F238E27FC236}">
                <a16:creationId xmlns:a16="http://schemas.microsoft.com/office/drawing/2014/main" id="{0B04ABFE-2456-42AB-BA58-A109CE8E593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E3F1C82-FBD1-4102-8B8D-3222A4671DE0}"/>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4079524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1E7C9F-CFC1-41D4-B572-AB3B9CA21CF8}"/>
              </a:ext>
            </a:extLst>
          </p:cNvPr>
          <p:cNvSpPr>
            <a:spLocks noGrp="1"/>
          </p:cNvSpPr>
          <p:nvPr>
            <p:ph type="dt" sz="half" idx="10"/>
          </p:nvPr>
        </p:nvSpPr>
        <p:spPr/>
        <p:txBody>
          <a:bodyPr/>
          <a:lstStyle/>
          <a:p>
            <a:fld id="{B552A47D-BA53-478A-AA84-4AF2F07F1706}" type="datetimeFigureOut">
              <a:rPr lang="en-GB" smtClean="0"/>
              <a:t>01/12/2023</a:t>
            </a:fld>
            <a:endParaRPr lang="en-GB"/>
          </a:p>
        </p:txBody>
      </p:sp>
      <p:sp>
        <p:nvSpPr>
          <p:cNvPr id="3" name="Footer Placeholder 2">
            <a:extLst>
              <a:ext uri="{FF2B5EF4-FFF2-40B4-BE49-F238E27FC236}">
                <a16:creationId xmlns:a16="http://schemas.microsoft.com/office/drawing/2014/main" id="{32796411-6EC7-4FC6-944F-DBD47BFD56A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1C92C1D-A8C2-4F05-B06C-0C3FEC05E642}"/>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3995031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47FF9-ACD5-4DBE-9CF2-38C5D47387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6EF28DF-2239-4ED7-9E4F-963A38B52F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C3AD37E-48F7-43CE-B47B-A34CB182FE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57E1AD-50B5-444B-9445-2429DA0F8B33}"/>
              </a:ext>
            </a:extLst>
          </p:cNvPr>
          <p:cNvSpPr>
            <a:spLocks noGrp="1"/>
          </p:cNvSpPr>
          <p:nvPr>
            <p:ph type="dt" sz="half" idx="10"/>
          </p:nvPr>
        </p:nvSpPr>
        <p:spPr/>
        <p:txBody>
          <a:bodyPr/>
          <a:lstStyle/>
          <a:p>
            <a:fld id="{B552A47D-BA53-478A-AA84-4AF2F07F1706}" type="datetimeFigureOut">
              <a:rPr lang="en-GB" smtClean="0"/>
              <a:t>01/12/2023</a:t>
            </a:fld>
            <a:endParaRPr lang="en-GB"/>
          </a:p>
        </p:txBody>
      </p:sp>
      <p:sp>
        <p:nvSpPr>
          <p:cNvPr id="6" name="Footer Placeholder 5">
            <a:extLst>
              <a:ext uri="{FF2B5EF4-FFF2-40B4-BE49-F238E27FC236}">
                <a16:creationId xmlns:a16="http://schemas.microsoft.com/office/drawing/2014/main" id="{6CF713B4-FE8B-4629-8E38-9D1C57E03A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1BFD2F-CA66-4124-A356-43346AEE6991}"/>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1957244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EEFF1-023D-461F-BBF5-889C3CBC79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F5DB493-AB5C-48D4-AE59-0DAD2F003E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25F684AB-5FB5-46C5-B4E0-F50F514D98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F0ED45-839C-46A7-8E99-79A8DFCBF6E5}"/>
              </a:ext>
            </a:extLst>
          </p:cNvPr>
          <p:cNvSpPr>
            <a:spLocks noGrp="1"/>
          </p:cNvSpPr>
          <p:nvPr>
            <p:ph type="dt" sz="half" idx="10"/>
          </p:nvPr>
        </p:nvSpPr>
        <p:spPr/>
        <p:txBody>
          <a:bodyPr/>
          <a:lstStyle/>
          <a:p>
            <a:fld id="{B552A47D-BA53-478A-AA84-4AF2F07F1706}" type="datetimeFigureOut">
              <a:rPr lang="en-GB" smtClean="0"/>
              <a:t>01/12/2023</a:t>
            </a:fld>
            <a:endParaRPr lang="en-GB"/>
          </a:p>
        </p:txBody>
      </p:sp>
      <p:sp>
        <p:nvSpPr>
          <p:cNvPr id="6" name="Footer Placeholder 5">
            <a:extLst>
              <a:ext uri="{FF2B5EF4-FFF2-40B4-BE49-F238E27FC236}">
                <a16:creationId xmlns:a16="http://schemas.microsoft.com/office/drawing/2014/main" id="{8B9C61DD-9E2E-4DD9-A50D-7527D71AC7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57C79A-AD81-41AC-A433-472B2FE3F276}"/>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2319663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26FADB-9B6C-4D1C-9D4A-211963E04E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9D2923-7A8B-4F2B-BDB7-1405D5F904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CDF815-4CE3-4684-AEE7-0098B89264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52A47D-BA53-478A-AA84-4AF2F07F1706}" type="datetimeFigureOut">
              <a:rPr lang="en-GB" smtClean="0"/>
              <a:t>01/12/2023</a:t>
            </a:fld>
            <a:endParaRPr lang="en-GB"/>
          </a:p>
        </p:txBody>
      </p:sp>
      <p:sp>
        <p:nvSpPr>
          <p:cNvPr id="5" name="Footer Placeholder 4">
            <a:extLst>
              <a:ext uri="{FF2B5EF4-FFF2-40B4-BE49-F238E27FC236}">
                <a16:creationId xmlns:a16="http://schemas.microsoft.com/office/drawing/2014/main" id="{27CF4CEF-FD19-410B-B8EF-F34F0496ED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9F147E0-8640-42A7-BDFB-CB613CF1D4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405105-803F-4C7C-8959-7E0567E6BCD8}" type="slidenum">
              <a:rPr lang="en-GB" smtClean="0"/>
              <a:t>‹#›</a:t>
            </a:fld>
            <a:endParaRPr lang="en-GB"/>
          </a:p>
        </p:txBody>
      </p:sp>
    </p:spTree>
    <p:extLst>
      <p:ext uri="{BB962C8B-B14F-4D97-AF65-F5344CB8AC3E}">
        <p14:creationId xmlns:p14="http://schemas.microsoft.com/office/powerpoint/2010/main" val="1612782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changingperceptions.co.uk/" TargetMode="External"/><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act.nat.org.uk/donate"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loopedin.nat.org.uk/" TargetMode="External"/><Relationship Id="rId5" Type="http://schemas.openxmlformats.org/officeDocument/2006/relationships/hyperlink" Target="https://www.nat.org.uk/get-involved/hiv-activists" TargetMode="External"/><Relationship Id="rId4" Type="http://schemas.openxmlformats.org/officeDocument/2006/relationships/hyperlink" Target="https://www.nat.org.uk/get-involved/fundraisi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www.worldaidsday.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www.worldaidsday.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cdc.gov/hiv/basics/prep/prep-effectiveness.html"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aidsmap.com/about-hiv/hiv-uk"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s://act.nat.org.uk/HIVstigmaappeal"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drawing&#10;&#10;Description automatically generated">
            <a:extLst>
              <a:ext uri="{FF2B5EF4-FFF2-40B4-BE49-F238E27FC236}">
                <a16:creationId xmlns:a16="http://schemas.microsoft.com/office/drawing/2014/main" id="{5F6389E1-A56E-4E04-8CA9-0E814B6CF4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
        <p:nvSpPr>
          <p:cNvPr id="10" name="TextBox 9">
            <a:extLst>
              <a:ext uri="{FF2B5EF4-FFF2-40B4-BE49-F238E27FC236}">
                <a16:creationId xmlns:a16="http://schemas.microsoft.com/office/drawing/2014/main" id="{26CEEBF8-C765-48B5-8D0E-CEF31E5CA89D}"/>
              </a:ext>
            </a:extLst>
          </p:cNvPr>
          <p:cNvSpPr txBox="1"/>
          <p:nvPr/>
        </p:nvSpPr>
        <p:spPr>
          <a:xfrm>
            <a:off x="338076" y="2216889"/>
            <a:ext cx="8338564" cy="1877437"/>
          </a:xfrm>
          <a:prstGeom prst="rect">
            <a:avLst/>
          </a:prstGeom>
          <a:noFill/>
        </p:spPr>
        <p:txBody>
          <a:bodyPr wrap="square" rtlCol="0">
            <a:spAutoFit/>
          </a:bodyPr>
          <a:lstStyle/>
          <a:p>
            <a:r>
              <a:rPr lang="en-GB" sz="6600" b="1" spc="-150">
                <a:solidFill>
                  <a:srgbClr val="DB291C"/>
                </a:solidFill>
                <a:latin typeface="Arial" panose="020B0604020202020204" pitchFamily="34" charset="0"/>
                <a:cs typeface="Arial" panose="020B0604020202020204" pitchFamily="34" charset="0"/>
              </a:rPr>
              <a:t>World AIDS Day 2023</a:t>
            </a:r>
          </a:p>
          <a:p>
            <a:r>
              <a:rPr lang="en-GB" sz="5000" b="1" spc="-150">
                <a:solidFill>
                  <a:srgbClr val="DB291C"/>
                </a:solidFill>
                <a:latin typeface="Arial" panose="020B0604020202020204" pitchFamily="34" charset="0"/>
                <a:cs typeface="Arial" panose="020B0604020202020204" pitchFamily="34" charset="0"/>
              </a:rPr>
              <a:t>The story of HIV</a:t>
            </a:r>
          </a:p>
        </p:txBody>
      </p:sp>
      <p:pic>
        <p:nvPicPr>
          <p:cNvPr id="4" name="Picture 3" descr="A close up of a sign&#10;&#10;Description automatically generated">
            <a:extLst>
              <a:ext uri="{FF2B5EF4-FFF2-40B4-BE49-F238E27FC236}">
                <a16:creationId xmlns:a16="http://schemas.microsoft.com/office/drawing/2014/main" id="{FA017E5D-30D2-4DE3-82C5-53F721E890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4640" y="242089"/>
            <a:ext cx="3751862" cy="2269126"/>
          </a:xfrm>
          <a:prstGeom prst="rect">
            <a:avLst/>
          </a:prstGeom>
        </p:spPr>
      </p:pic>
    </p:spTree>
    <p:extLst>
      <p:ext uri="{BB962C8B-B14F-4D97-AF65-F5344CB8AC3E}">
        <p14:creationId xmlns:p14="http://schemas.microsoft.com/office/powerpoint/2010/main" val="2905533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2098724" y="528988"/>
            <a:ext cx="9875547" cy="1015663"/>
          </a:xfrm>
          <a:prstGeom prst="rect">
            <a:avLst/>
          </a:prstGeom>
          <a:noFill/>
        </p:spPr>
        <p:txBody>
          <a:bodyPr wrap="square" rtlCol="0">
            <a:spAutoFit/>
          </a:bodyPr>
          <a:lstStyle/>
          <a:p>
            <a:r>
              <a:rPr lang="en-GB" sz="6000" b="1" spc="-150">
                <a:solidFill>
                  <a:srgbClr val="DB291C"/>
                </a:solidFill>
                <a:latin typeface="Arial" panose="020B0604020202020204" pitchFamily="34" charset="0"/>
                <a:cs typeface="Arial" panose="020B0604020202020204" pitchFamily="34" charset="0"/>
              </a:rPr>
              <a:t>Living with HIV</a:t>
            </a:r>
          </a:p>
        </p:txBody>
      </p:sp>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grpSp>
        <p:nvGrpSpPr>
          <p:cNvPr id="2" name="Group 1">
            <a:extLst>
              <a:ext uri="{FF2B5EF4-FFF2-40B4-BE49-F238E27FC236}">
                <a16:creationId xmlns:a16="http://schemas.microsoft.com/office/drawing/2014/main" id="{C23E3991-88A5-F81E-AC0F-8471436C212F}"/>
              </a:ext>
            </a:extLst>
          </p:cNvPr>
          <p:cNvGrpSpPr/>
          <p:nvPr/>
        </p:nvGrpSpPr>
        <p:grpSpPr>
          <a:xfrm>
            <a:off x="2757438" y="1586261"/>
            <a:ext cx="2609540" cy="2373593"/>
            <a:chOff x="2822990" y="2014106"/>
            <a:chExt cx="4071963" cy="2895591"/>
          </a:xfrm>
        </p:grpSpPr>
        <p:pic>
          <p:nvPicPr>
            <p:cNvPr id="9" name="Picture 8">
              <a:extLst>
                <a:ext uri="{FF2B5EF4-FFF2-40B4-BE49-F238E27FC236}">
                  <a16:creationId xmlns:a16="http://schemas.microsoft.com/office/drawing/2014/main" id="{6FFEE836-06F7-B61A-A9A6-93985FD3905B}"/>
                </a:ext>
              </a:extLst>
            </p:cNvPr>
            <p:cNvPicPr>
              <a:picLocks noChangeAspect="1"/>
            </p:cNvPicPr>
            <p:nvPr/>
          </p:nvPicPr>
          <p:blipFill rotWithShape="1">
            <a:blip r:embed="rId5"/>
            <a:srcRect l="57593" t="33951" r="26851" b="46955"/>
            <a:stretch/>
          </p:blipFill>
          <p:spPr>
            <a:xfrm>
              <a:off x="2935112" y="2014106"/>
              <a:ext cx="2648600" cy="914400"/>
            </a:xfrm>
            <a:prstGeom prst="rect">
              <a:avLst/>
            </a:prstGeom>
          </p:spPr>
        </p:pic>
        <p:sp>
          <p:nvSpPr>
            <p:cNvPr id="11" name="TextBox 3">
              <a:extLst>
                <a:ext uri="{FF2B5EF4-FFF2-40B4-BE49-F238E27FC236}">
                  <a16:creationId xmlns:a16="http://schemas.microsoft.com/office/drawing/2014/main" id="{27970653-7206-6B08-97F2-CEC543465C3A}"/>
                </a:ext>
              </a:extLst>
            </p:cNvPr>
            <p:cNvSpPr txBox="1"/>
            <p:nvPr/>
          </p:nvSpPr>
          <p:spPr>
            <a:xfrm>
              <a:off x="2822990" y="2919745"/>
              <a:ext cx="4071963" cy="19899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rgbClr val="DB291C"/>
                  </a:solidFill>
                </a:rPr>
                <a:t>1 in 8 </a:t>
              </a:r>
              <a:r>
                <a:rPr lang="en-US" b="1">
                  <a:solidFill>
                    <a:srgbClr val="3D3935"/>
                  </a:solidFill>
                  <a:latin typeface="Arial" panose="020B0604020202020204" pitchFamily="34" charset="0"/>
                  <a:cs typeface="Arial" panose="020B0604020202020204" pitchFamily="34" charset="0"/>
                </a:rPr>
                <a:t>said they had never told anyone about their HIV status other than healthcare professionals</a:t>
              </a:r>
              <a:endParaRPr lang="en-GB" b="1">
                <a:solidFill>
                  <a:srgbClr val="3D3935"/>
                </a:solidFill>
                <a:latin typeface="Arial" panose="020B060402020202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id="{B30542B5-2FA7-7FEA-CE88-CEE311A52B37}"/>
              </a:ext>
            </a:extLst>
          </p:cNvPr>
          <p:cNvGrpSpPr/>
          <p:nvPr/>
        </p:nvGrpSpPr>
        <p:grpSpPr>
          <a:xfrm>
            <a:off x="6620430" y="1577623"/>
            <a:ext cx="2814132" cy="2503486"/>
            <a:chOff x="2584232" y="4279504"/>
            <a:chExt cx="3076036" cy="3054050"/>
          </a:xfrm>
        </p:grpSpPr>
        <p:pic>
          <p:nvPicPr>
            <p:cNvPr id="5" name="Picture 4">
              <a:extLst>
                <a:ext uri="{FF2B5EF4-FFF2-40B4-BE49-F238E27FC236}">
                  <a16:creationId xmlns:a16="http://schemas.microsoft.com/office/drawing/2014/main" id="{09194C16-720D-CC95-BAD2-588532DF5B61}"/>
                </a:ext>
              </a:extLst>
            </p:cNvPr>
            <p:cNvPicPr>
              <a:picLocks noChangeAspect="1"/>
            </p:cNvPicPr>
            <p:nvPr/>
          </p:nvPicPr>
          <p:blipFill rotWithShape="1">
            <a:blip r:embed="rId5"/>
            <a:srcRect l="76203" t="32963" r="11759" b="46954"/>
            <a:stretch/>
          </p:blipFill>
          <p:spPr>
            <a:xfrm>
              <a:off x="2943027" y="4279504"/>
              <a:ext cx="2315609" cy="1086555"/>
            </a:xfrm>
            <a:prstGeom prst="rect">
              <a:avLst/>
            </a:prstGeom>
          </p:spPr>
        </p:pic>
        <p:sp>
          <p:nvSpPr>
            <p:cNvPr id="8" name="TextBox 6">
              <a:extLst>
                <a:ext uri="{FF2B5EF4-FFF2-40B4-BE49-F238E27FC236}">
                  <a16:creationId xmlns:a16="http://schemas.microsoft.com/office/drawing/2014/main" id="{F80F028B-B56F-6C3C-3798-3D5089184B30}"/>
                </a:ext>
              </a:extLst>
            </p:cNvPr>
            <p:cNvSpPr txBox="1"/>
            <p:nvPr/>
          </p:nvSpPr>
          <p:spPr>
            <a:xfrm>
              <a:off x="2584232" y="5343602"/>
              <a:ext cx="3076036" cy="19899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rgbClr val="DF1A28"/>
                  </a:solidFill>
                </a:rPr>
                <a:t>1 in 5 </a:t>
              </a:r>
              <a:r>
                <a:rPr lang="en-US" b="1">
                  <a:solidFill>
                    <a:srgbClr val="3D3935"/>
                  </a:solidFill>
                  <a:latin typeface="Arial" panose="020B0604020202020204" pitchFamily="34" charset="0"/>
                  <a:cs typeface="Arial" panose="020B0604020202020204" pitchFamily="34" charset="0"/>
                </a:rPr>
                <a:t>people needed help with loneliness and isolation in the past year</a:t>
              </a:r>
              <a:endParaRPr lang="en-GB" b="1">
                <a:solidFill>
                  <a:srgbClr val="3D3935"/>
                </a:solidFill>
                <a:latin typeface="Arial" panose="020B0604020202020204" pitchFamily="34" charset="0"/>
                <a:cs typeface="Arial" panose="020B0604020202020204" pitchFamily="34" charset="0"/>
              </a:endParaRPr>
            </a:p>
          </p:txBody>
        </p:sp>
      </p:grpSp>
      <p:grpSp>
        <p:nvGrpSpPr>
          <p:cNvPr id="12" name="Group 11">
            <a:extLst>
              <a:ext uri="{FF2B5EF4-FFF2-40B4-BE49-F238E27FC236}">
                <a16:creationId xmlns:a16="http://schemas.microsoft.com/office/drawing/2014/main" id="{5A59E802-1631-BAF9-F84D-A6763749E498}"/>
              </a:ext>
            </a:extLst>
          </p:cNvPr>
          <p:cNvGrpSpPr/>
          <p:nvPr/>
        </p:nvGrpSpPr>
        <p:grpSpPr>
          <a:xfrm>
            <a:off x="6557060" y="4239224"/>
            <a:ext cx="3120074" cy="2731228"/>
            <a:chOff x="7755255" y="1866287"/>
            <a:chExt cx="3076036" cy="2628099"/>
          </a:xfrm>
        </p:grpSpPr>
        <p:pic>
          <p:nvPicPr>
            <p:cNvPr id="17" name="Picture 16">
              <a:extLst>
                <a:ext uri="{FF2B5EF4-FFF2-40B4-BE49-F238E27FC236}">
                  <a16:creationId xmlns:a16="http://schemas.microsoft.com/office/drawing/2014/main" id="{6D725310-F58E-5A5C-4060-527848FDDE65}"/>
                </a:ext>
              </a:extLst>
            </p:cNvPr>
            <p:cNvPicPr>
              <a:picLocks noChangeAspect="1"/>
            </p:cNvPicPr>
            <p:nvPr/>
          </p:nvPicPr>
          <p:blipFill rotWithShape="1">
            <a:blip r:embed="rId6"/>
            <a:srcRect l="58241" t="44157" r="27315" b="35888"/>
            <a:stretch/>
          </p:blipFill>
          <p:spPr>
            <a:xfrm>
              <a:off x="8073094" y="1866287"/>
              <a:ext cx="2138776" cy="830996"/>
            </a:xfrm>
            <a:prstGeom prst="rect">
              <a:avLst/>
            </a:prstGeom>
          </p:spPr>
        </p:pic>
        <p:sp>
          <p:nvSpPr>
            <p:cNvPr id="18" name="TextBox 3">
              <a:extLst>
                <a:ext uri="{FF2B5EF4-FFF2-40B4-BE49-F238E27FC236}">
                  <a16:creationId xmlns:a16="http://schemas.microsoft.com/office/drawing/2014/main" id="{6DD5A11A-BD7E-7BD2-AB49-3864EFCF586D}"/>
                </a:ext>
              </a:extLst>
            </p:cNvPr>
            <p:cNvSpPr txBox="1"/>
            <p:nvPr/>
          </p:nvSpPr>
          <p:spPr>
            <a:xfrm>
              <a:off x="7755255" y="2842350"/>
              <a:ext cx="3076036" cy="16520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rgbClr val="DB291C"/>
                  </a:solidFill>
                </a:rPr>
                <a:t>1 in 3 </a:t>
              </a:r>
              <a:r>
                <a:rPr lang="en-US" b="1">
                  <a:solidFill>
                    <a:srgbClr val="3D3935"/>
                  </a:solidFill>
                  <a:latin typeface="Arial" panose="020B0604020202020204" pitchFamily="34" charset="0"/>
                  <a:cs typeface="Arial" panose="020B0604020202020204" pitchFamily="34" charset="0"/>
                </a:rPr>
                <a:t>worried that they would be treated differently to other patients</a:t>
              </a:r>
              <a:endParaRPr lang="en-GB" b="1">
                <a:solidFill>
                  <a:srgbClr val="3D3935"/>
                </a:solidFill>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A33875EF-B0B1-B126-0C9A-175E36506228}"/>
              </a:ext>
            </a:extLst>
          </p:cNvPr>
          <p:cNvGrpSpPr/>
          <p:nvPr/>
        </p:nvGrpSpPr>
        <p:grpSpPr>
          <a:xfrm>
            <a:off x="2514866" y="4168034"/>
            <a:ext cx="3261115" cy="2767298"/>
            <a:chOff x="7643921" y="3957994"/>
            <a:chExt cx="3711911" cy="3093127"/>
          </a:xfrm>
        </p:grpSpPr>
        <p:pic>
          <p:nvPicPr>
            <p:cNvPr id="15" name="Picture 14">
              <a:extLst>
                <a:ext uri="{FF2B5EF4-FFF2-40B4-BE49-F238E27FC236}">
                  <a16:creationId xmlns:a16="http://schemas.microsoft.com/office/drawing/2014/main" id="{F3739859-EC01-7D9E-DCB6-EC46E01A870B}"/>
                </a:ext>
              </a:extLst>
            </p:cNvPr>
            <p:cNvPicPr>
              <a:picLocks noChangeAspect="1"/>
            </p:cNvPicPr>
            <p:nvPr/>
          </p:nvPicPr>
          <p:blipFill rotWithShape="1">
            <a:blip r:embed="rId7"/>
            <a:srcRect l="81009" t="38560" r="9443" b="26543"/>
            <a:stretch/>
          </p:blipFill>
          <p:spPr>
            <a:xfrm>
              <a:off x="8757800" y="3957994"/>
              <a:ext cx="1484151" cy="1525559"/>
            </a:xfrm>
            <a:prstGeom prst="rect">
              <a:avLst/>
            </a:prstGeom>
          </p:spPr>
        </p:pic>
        <p:sp>
          <p:nvSpPr>
            <p:cNvPr id="16" name="TextBox 6">
              <a:extLst>
                <a:ext uri="{FF2B5EF4-FFF2-40B4-BE49-F238E27FC236}">
                  <a16:creationId xmlns:a16="http://schemas.microsoft.com/office/drawing/2014/main" id="{65C6E9D5-B018-FA0A-1415-F9C6F0D54B44}"/>
                </a:ext>
              </a:extLst>
            </p:cNvPr>
            <p:cNvSpPr txBox="1"/>
            <p:nvPr/>
          </p:nvSpPr>
          <p:spPr>
            <a:xfrm>
              <a:off x="7643921" y="5399085"/>
              <a:ext cx="3711911" cy="16520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rgbClr val="DF1A28"/>
                  </a:solidFill>
                </a:rPr>
                <a:t>1 in 10 </a:t>
              </a:r>
              <a:r>
                <a:rPr lang="en-US" b="1">
                  <a:solidFill>
                    <a:srgbClr val="3D3935"/>
                  </a:solidFill>
                  <a:latin typeface="Arial" panose="020B0604020202020204" pitchFamily="34" charset="0"/>
                  <a:cs typeface="Arial" panose="020B0604020202020204" pitchFamily="34" charset="0"/>
                </a:rPr>
                <a:t>had actually been denied or refused a health treatment or procedure that they needed</a:t>
              </a:r>
              <a:endParaRPr lang="en-GB" b="1">
                <a:solidFill>
                  <a:srgbClr val="3D3935"/>
                </a:solidFill>
                <a:latin typeface="Arial" panose="020B0604020202020204" pitchFamily="34" charset="0"/>
                <a:cs typeface="Arial" panose="020B0604020202020204" pitchFamily="34" charset="0"/>
              </a:endParaRPr>
            </a:p>
          </p:txBody>
        </p:sp>
      </p:grpSp>
      <p:sp>
        <p:nvSpPr>
          <p:cNvPr id="19" name="TextBox 1">
            <a:extLst>
              <a:ext uri="{FF2B5EF4-FFF2-40B4-BE49-F238E27FC236}">
                <a16:creationId xmlns:a16="http://schemas.microsoft.com/office/drawing/2014/main" id="{BC09A637-A215-FC78-BA38-5F2BBDFB0287}"/>
              </a:ext>
            </a:extLst>
          </p:cNvPr>
          <p:cNvSpPr txBox="1"/>
          <p:nvPr/>
        </p:nvSpPr>
        <p:spPr>
          <a:xfrm>
            <a:off x="9885431" y="6541721"/>
            <a:ext cx="2393245"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rgbClr val="5A5A5A"/>
                </a:solidFill>
              </a:rPr>
              <a:t>Image source: </a:t>
            </a:r>
            <a:r>
              <a:rPr lang="en-US" sz="1100">
                <a:solidFill>
                  <a:srgbClr val="5A5A5A"/>
                </a:solidFill>
                <a:hlinkClick r:id="rId8"/>
              </a:rPr>
              <a:t>Changing Perceptions</a:t>
            </a:r>
            <a:endParaRPr lang="en-GB"/>
          </a:p>
        </p:txBody>
      </p:sp>
    </p:spTree>
    <p:extLst>
      <p:ext uri="{BB962C8B-B14F-4D97-AF65-F5344CB8AC3E}">
        <p14:creationId xmlns:p14="http://schemas.microsoft.com/office/powerpoint/2010/main" val="614575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1904762" y="378689"/>
            <a:ext cx="9261446" cy="923330"/>
          </a:xfrm>
          <a:prstGeom prst="rect">
            <a:avLst/>
          </a:prstGeom>
          <a:noFill/>
        </p:spPr>
        <p:txBody>
          <a:bodyPr wrap="square" rtlCol="0">
            <a:spAutoFit/>
          </a:bodyPr>
          <a:lstStyle/>
          <a:p>
            <a:r>
              <a:rPr lang="en-US" sz="5400" b="1" spc="-150">
                <a:solidFill>
                  <a:srgbClr val="DB291C"/>
                </a:solidFill>
                <a:latin typeface="Arial" panose="020B0604020202020204" pitchFamily="34" charset="0"/>
                <a:cs typeface="Arial" panose="020B0604020202020204" pitchFamily="34" charset="0"/>
              </a:rPr>
              <a:t>How NAT helps</a:t>
            </a:r>
            <a:endParaRPr lang="en-GB" sz="5400" b="1" spc="-150">
              <a:solidFill>
                <a:srgbClr val="DB291C"/>
              </a:solidFill>
              <a:latin typeface="Arial" panose="020B0604020202020204" pitchFamily="34" charset="0"/>
              <a:cs typeface="Arial" panose="020B0604020202020204" pitchFamily="34" charset="0"/>
            </a:endParaRPr>
          </a:p>
        </p:txBody>
      </p:sp>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sp>
        <p:nvSpPr>
          <p:cNvPr id="3" name="TextBox 1">
            <a:extLst>
              <a:ext uri="{FF2B5EF4-FFF2-40B4-BE49-F238E27FC236}">
                <a16:creationId xmlns:a16="http://schemas.microsoft.com/office/drawing/2014/main" id="{1AE1418E-25CC-7949-4ACE-C85CA6F21E1B}"/>
              </a:ext>
            </a:extLst>
          </p:cNvPr>
          <p:cNvSpPr txBox="1"/>
          <p:nvPr/>
        </p:nvSpPr>
        <p:spPr>
          <a:xfrm>
            <a:off x="1413099" y="1716831"/>
            <a:ext cx="10590748" cy="33780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nSpc>
                <a:spcPct val="120000"/>
              </a:lnSpc>
              <a:spcAft>
                <a:spcPts val="600"/>
              </a:spcAft>
              <a:buClr>
                <a:srgbClr val="DF1A28"/>
              </a:buClr>
              <a:buSzPct val="100000"/>
              <a:buFont typeface="Arial" panose="020B0604020202020204" pitchFamily="34" charset="0"/>
              <a:buChar char="•"/>
            </a:pPr>
            <a:r>
              <a:rPr lang="en-US" sz="2800">
                <a:latin typeface="Helvetica Now Display" panose="020B0504030202020204" pitchFamily="34" charset="0"/>
                <a:cs typeface="Arial" panose="020B0604020202020204" pitchFamily="34" charset="0"/>
              </a:rPr>
              <a:t>We bring together people living with HIV, politicians and other important stakeholders to defend rights and secure lasting change</a:t>
            </a:r>
            <a:r>
              <a:rPr lang="en-GB" sz="2800">
                <a:latin typeface="Helvetica Now Display" panose="020B0504030202020204" pitchFamily="34" charset="0"/>
                <a:cs typeface="Arial" panose="020B0604020202020204" pitchFamily="34" charset="0"/>
              </a:rPr>
              <a:t>.</a:t>
            </a:r>
          </a:p>
          <a:p>
            <a:pPr marL="457200" indent="-457200">
              <a:lnSpc>
                <a:spcPct val="120000"/>
              </a:lnSpc>
              <a:spcAft>
                <a:spcPts val="600"/>
              </a:spcAft>
              <a:buClr>
                <a:srgbClr val="DF1A28"/>
              </a:buClr>
              <a:buSzPct val="100000"/>
              <a:buFont typeface="Arial" panose="020B0604020202020204" pitchFamily="34" charset="0"/>
              <a:buChar char="•"/>
            </a:pPr>
            <a:r>
              <a:rPr lang="en-GB" sz="2800">
                <a:latin typeface="Helvetica Now Display" panose="020B0504030202020204" pitchFamily="34" charset="0"/>
                <a:cs typeface="Arial" panose="020B0604020202020204" pitchFamily="34" charset="0"/>
              </a:rPr>
              <a:t>We research, make resources and then recommendations.</a:t>
            </a:r>
          </a:p>
          <a:p>
            <a:pPr marL="457200" indent="-457200">
              <a:lnSpc>
                <a:spcPct val="120000"/>
              </a:lnSpc>
              <a:spcAft>
                <a:spcPts val="600"/>
              </a:spcAft>
              <a:buClr>
                <a:srgbClr val="DF1A28"/>
              </a:buClr>
              <a:buSzPct val="100000"/>
              <a:buFont typeface="Arial" panose="020B0604020202020204" pitchFamily="34" charset="0"/>
              <a:buChar char="•"/>
            </a:pPr>
            <a:r>
              <a:rPr lang="en-GB" sz="2800">
                <a:latin typeface="Helvetica Now Display" panose="020B0504030202020204" pitchFamily="34" charset="0"/>
                <a:cs typeface="Arial" panose="020B0604020202020204" pitchFamily="34" charset="0"/>
              </a:rPr>
              <a:t>We champion the voices of under-represented communities.</a:t>
            </a:r>
          </a:p>
          <a:p>
            <a:pPr marL="457200" indent="-457200">
              <a:lnSpc>
                <a:spcPct val="120000"/>
              </a:lnSpc>
              <a:spcAft>
                <a:spcPts val="600"/>
              </a:spcAft>
              <a:buClr>
                <a:srgbClr val="DF1A28"/>
              </a:buClr>
              <a:buSzPct val="100000"/>
              <a:buFont typeface="Arial" panose="020B0604020202020204" pitchFamily="34" charset="0"/>
              <a:buChar char="•"/>
            </a:pPr>
            <a:r>
              <a:rPr lang="en-GB" sz="2800">
                <a:latin typeface="Helvetica Now Display" panose="020B0504030202020204" pitchFamily="34" charset="0"/>
                <a:cs typeface="Arial" panose="020B0604020202020204" pitchFamily="34" charset="0"/>
              </a:rPr>
              <a:t>We’re not afraid to hold the powerful to account.</a:t>
            </a:r>
          </a:p>
        </p:txBody>
      </p:sp>
      <p:pic>
        <p:nvPicPr>
          <p:cNvPr id="1026" name="Picture 2">
            <a:extLst>
              <a:ext uri="{FF2B5EF4-FFF2-40B4-BE49-F238E27FC236}">
                <a16:creationId xmlns:a16="http://schemas.microsoft.com/office/drawing/2014/main" id="{C4E61366-8B29-0590-9E38-083C06DF39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53914">
            <a:off x="5143975" y="4885881"/>
            <a:ext cx="1904049" cy="1904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989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1904762" y="378689"/>
            <a:ext cx="9261446" cy="1754326"/>
          </a:xfrm>
          <a:prstGeom prst="rect">
            <a:avLst/>
          </a:prstGeom>
          <a:noFill/>
        </p:spPr>
        <p:txBody>
          <a:bodyPr wrap="square" rtlCol="0">
            <a:spAutoFit/>
          </a:bodyPr>
          <a:lstStyle/>
          <a:p>
            <a:r>
              <a:rPr lang="en-US" sz="5400" b="1" spc="-150">
                <a:solidFill>
                  <a:srgbClr val="DB291C"/>
                </a:solidFill>
                <a:latin typeface="Arial" panose="020B0604020202020204" pitchFamily="34" charset="0"/>
                <a:cs typeface="Arial" panose="020B0604020202020204" pitchFamily="34" charset="0"/>
              </a:rPr>
              <a:t>How you can support this World AIDS Day and beyond!</a:t>
            </a:r>
            <a:endParaRPr lang="en-GB" sz="5400" b="1" spc="-150">
              <a:solidFill>
                <a:srgbClr val="DB291C"/>
              </a:solidFill>
              <a:latin typeface="Arial" panose="020B0604020202020204" pitchFamily="34" charset="0"/>
              <a:cs typeface="Arial" panose="020B0604020202020204" pitchFamily="34" charset="0"/>
            </a:endParaRPr>
          </a:p>
        </p:txBody>
      </p:sp>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sp>
        <p:nvSpPr>
          <p:cNvPr id="2" name="TextBox 1">
            <a:extLst>
              <a:ext uri="{FF2B5EF4-FFF2-40B4-BE49-F238E27FC236}">
                <a16:creationId xmlns:a16="http://schemas.microsoft.com/office/drawing/2014/main" id="{47258E82-8474-396F-DB62-B1080B8F075C}"/>
              </a:ext>
            </a:extLst>
          </p:cNvPr>
          <p:cNvSpPr txBox="1"/>
          <p:nvPr/>
        </p:nvSpPr>
        <p:spPr>
          <a:xfrm>
            <a:off x="2881190" y="1815121"/>
            <a:ext cx="6429620" cy="52370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Aft>
                <a:spcPts val="600"/>
              </a:spcAft>
              <a:buClr>
                <a:srgbClr val="DF1A28"/>
              </a:buClr>
              <a:buSzPct val="100000"/>
            </a:pPr>
            <a:endParaRPr lang="en-GB" sz="2800">
              <a:solidFill>
                <a:srgbClr val="3D3935"/>
              </a:solidFill>
              <a:latin typeface="Arial" panose="020B0604020202020204" pitchFamily="34" charset="0"/>
              <a:cs typeface="Arial" panose="020B0604020202020204" pitchFamily="34" charset="0"/>
            </a:endParaRPr>
          </a:p>
          <a:p>
            <a:pPr marL="457200" indent="-457200">
              <a:lnSpc>
                <a:spcPct val="120000"/>
              </a:lnSpc>
              <a:spcAft>
                <a:spcPts val="600"/>
              </a:spcAft>
              <a:buClr>
                <a:srgbClr val="DF1A28"/>
              </a:buClr>
              <a:buSzPct val="100000"/>
              <a:buFont typeface="Arial" panose="020B0604020202020204" pitchFamily="34" charset="0"/>
              <a:buChar char="•"/>
            </a:pPr>
            <a:r>
              <a:rPr lang="en-GB" sz="2800" b="1">
                <a:solidFill>
                  <a:srgbClr val="DF1A28"/>
                </a:solidFill>
                <a:latin typeface="Arial" panose="020B0604020202020204" pitchFamily="34" charset="0"/>
                <a:cs typeface="Arial" panose="020B0604020202020204" pitchFamily="34" charset="0"/>
              </a:rPr>
              <a:t>#RocktheRibbon</a:t>
            </a:r>
          </a:p>
          <a:p>
            <a:pPr marL="457200" indent="-457200">
              <a:lnSpc>
                <a:spcPct val="120000"/>
              </a:lnSpc>
              <a:spcAft>
                <a:spcPts val="600"/>
              </a:spcAft>
              <a:buClr>
                <a:srgbClr val="DF1A28"/>
              </a:buClr>
              <a:buSzPct val="100000"/>
              <a:buFont typeface="Arial" panose="020B0604020202020204" pitchFamily="34" charset="0"/>
              <a:buChar char="•"/>
            </a:pPr>
            <a:r>
              <a:rPr lang="en-GB" sz="2800">
                <a:latin typeface="Arial" panose="020B0604020202020204" pitchFamily="34" charset="0"/>
                <a:cs typeface="Arial" panose="020B0604020202020204" pitchFamily="34" charset="0"/>
              </a:rPr>
              <a:t>Challenge HIV stigma</a:t>
            </a:r>
          </a:p>
          <a:p>
            <a:pPr marL="457200" indent="-457200">
              <a:lnSpc>
                <a:spcPct val="120000"/>
              </a:lnSpc>
              <a:spcAft>
                <a:spcPts val="600"/>
              </a:spcAft>
              <a:buClr>
                <a:srgbClr val="DF1A28"/>
              </a:buClr>
              <a:buSzPct val="100000"/>
              <a:buFont typeface="Arial" panose="020B0604020202020204" pitchFamily="34" charset="0"/>
              <a:buChar char="•"/>
            </a:pPr>
            <a:r>
              <a:rPr lang="en-GB" sz="2800">
                <a:latin typeface="Arial" panose="020B0604020202020204" pitchFamily="34" charset="0"/>
                <a:cs typeface="Arial" panose="020B0604020202020204" pitchFamily="34" charset="0"/>
              </a:rPr>
              <a:t>Organise a </a:t>
            </a:r>
            <a:r>
              <a:rPr lang="en-GB" sz="2800">
                <a:latin typeface="Arial" panose="020B0604020202020204" pitchFamily="34" charset="0"/>
                <a:cs typeface="Arial" panose="020B0604020202020204" pitchFamily="34" charset="0"/>
                <a:hlinkClick r:id="rId4"/>
              </a:rPr>
              <a:t>fundraiser</a:t>
            </a:r>
            <a:r>
              <a:rPr lang="en-GB" sz="2800">
                <a:latin typeface="Arial" panose="020B0604020202020204" pitchFamily="34" charset="0"/>
                <a:cs typeface="Arial" panose="020B0604020202020204" pitchFamily="34" charset="0"/>
              </a:rPr>
              <a:t> for National AIDS Trust</a:t>
            </a:r>
          </a:p>
          <a:p>
            <a:pPr marL="457200" indent="-457200">
              <a:lnSpc>
                <a:spcPct val="120000"/>
              </a:lnSpc>
              <a:spcAft>
                <a:spcPts val="600"/>
              </a:spcAft>
              <a:buClr>
                <a:srgbClr val="DF1A28"/>
              </a:buClr>
              <a:buSzPct val="100000"/>
              <a:buFont typeface="Arial" panose="020B0604020202020204" pitchFamily="34" charset="0"/>
              <a:buChar char="•"/>
            </a:pPr>
            <a:r>
              <a:rPr lang="en-GB" sz="2800">
                <a:latin typeface="Arial" panose="020B0604020202020204" pitchFamily="34" charset="0"/>
                <a:cs typeface="Arial" panose="020B0604020202020204" pitchFamily="34" charset="0"/>
              </a:rPr>
              <a:t>Join our </a:t>
            </a:r>
            <a:r>
              <a:rPr lang="en-GB" sz="2800">
                <a:latin typeface="Arial" panose="020B0604020202020204" pitchFamily="34" charset="0"/>
                <a:cs typeface="Arial" panose="020B0604020202020204" pitchFamily="34" charset="0"/>
                <a:hlinkClick r:id="rId5"/>
              </a:rPr>
              <a:t>activist network </a:t>
            </a:r>
            <a:endParaRPr lang="en-GB" sz="2800">
              <a:latin typeface="Arial" panose="020B0604020202020204" pitchFamily="34" charset="0"/>
              <a:cs typeface="Arial" panose="020B0604020202020204" pitchFamily="34" charset="0"/>
            </a:endParaRPr>
          </a:p>
          <a:p>
            <a:pPr marL="457200" indent="-457200">
              <a:lnSpc>
                <a:spcPct val="120000"/>
              </a:lnSpc>
              <a:spcAft>
                <a:spcPts val="600"/>
              </a:spcAft>
              <a:buClr>
                <a:srgbClr val="DF1A28"/>
              </a:buClr>
              <a:buSzPct val="100000"/>
              <a:buFont typeface="Arial" panose="020B0604020202020204" pitchFamily="34" charset="0"/>
              <a:buChar char="•"/>
            </a:pPr>
            <a:r>
              <a:rPr lang="en-GB" sz="2800">
                <a:latin typeface="Arial" panose="020B0604020202020204" pitchFamily="34" charset="0"/>
                <a:cs typeface="Arial" panose="020B0604020202020204" pitchFamily="34" charset="0"/>
              </a:rPr>
              <a:t>Share our </a:t>
            </a:r>
            <a:r>
              <a:rPr lang="en-GB" sz="2800">
                <a:latin typeface="Arial" panose="020B0604020202020204" pitchFamily="34" charset="0"/>
                <a:cs typeface="Arial" panose="020B0604020202020204" pitchFamily="34" charset="0"/>
                <a:hlinkClick r:id="rId6"/>
              </a:rPr>
              <a:t>HIV education resources</a:t>
            </a:r>
            <a:endParaRPr lang="en-GB" sz="2800">
              <a:latin typeface="Arial" panose="020B0604020202020204" pitchFamily="34" charset="0"/>
              <a:cs typeface="Arial" panose="020B0604020202020204" pitchFamily="34" charset="0"/>
            </a:endParaRPr>
          </a:p>
          <a:p>
            <a:pPr marL="457200" indent="-457200">
              <a:lnSpc>
                <a:spcPct val="120000"/>
              </a:lnSpc>
              <a:spcAft>
                <a:spcPts val="600"/>
              </a:spcAft>
              <a:buClr>
                <a:srgbClr val="DF1A28"/>
              </a:buClr>
              <a:buSzPct val="100000"/>
              <a:buFont typeface="Arial" panose="020B0604020202020204" pitchFamily="34" charset="0"/>
              <a:buChar char="•"/>
            </a:pPr>
            <a:r>
              <a:rPr lang="en-GB" sz="2800">
                <a:latin typeface="Arial" panose="020B0604020202020204" pitchFamily="34" charset="0"/>
                <a:cs typeface="Arial" panose="020B0604020202020204" pitchFamily="34" charset="0"/>
                <a:hlinkClick r:id="rId7"/>
              </a:rPr>
              <a:t>Donate </a:t>
            </a:r>
            <a:r>
              <a:rPr lang="en-GB" sz="2800">
                <a:latin typeface="Arial" panose="020B0604020202020204" pitchFamily="34" charset="0"/>
                <a:cs typeface="Arial" panose="020B0604020202020204" pitchFamily="34" charset="0"/>
              </a:rPr>
              <a:t>to National AIDS Trust</a:t>
            </a:r>
          </a:p>
          <a:p>
            <a:pPr marL="457200" indent="-457200">
              <a:lnSpc>
                <a:spcPct val="120000"/>
              </a:lnSpc>
              <a:spcAft>
                <a:spcPts val="600"/>
              </a:spcAft>
              <a:buClr>
                <a:srgbClr val="DF1A28"/>
              </a:buClr>
              <a:buSzPct val="100000"/>
              <a:buFont typeface="Arial" panose="020B0604020202020204" pitchFamily="34" charset="0"/>
              <a:buChar char="•"/>
            </a:pPr>
            <a:endParaRPr lang="en-GB" sz="2800">
              <a:solidFill>
                <a:srgbClr val="3D393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359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pic>
        <p:nvPicPr>
          <p:cNvPr id="4" name="Picture 3">
            <a:extLst>
              <a:ext uri="{FF2B5EF4-FFF2-40B4-BE49-F238E27FC236}">
                <a16:creationId xmlns:a16="http://schemas.microsoft.com/office/drawing/2014/main" id="{5CDA533F-9F85-894F-A1E0-BB7A5EA0531A}"/>
              </a:ext>
            </a:extLst>
          </p:cNvPr>
          <p:cNvPicPr>
            <a:picLocks noChangeAspect="1"/>
          </p:cNvPicPr>
          <p:nvPr/>
        </p:nvPicPr>
        <p:blipFill>
          <a:blip r:embed="rId4"/>
          <a:stretch>
            <a:fillRect/>
          </a:stretch>
        </p:blipFill>
        <p:spPr>
          <a:xfrm>
            <a:off x="2661386" y="626716"/>
            <a:ext cx="4126528" cy="5852595"/>
          </a:xfrm>
          <a:prstGeom prst="rect">
            <a:avLst/>
          </a:prstGeom>
        </p:spPr>
      </p:pic>
      <p:sp>
        <p:nvSpPr>
          <p:cNvPr id="2" name="TextBox 1">
            <a:extLst>
              <a:ext uri="{FF2B5EF4-FFF2-40B4-BE49-F238E27FC236}">
                <a16:creationId xmlns:a16="http://schemas.microsoft.com/office/drawing/2014/main" id="{1279B09E-8951-73AD-80C2-9EE524F32241}"/>
              </a:ext>
            </a:extLst>
          </p:cNvPr>
          <p:cNvSpPr txBox="1"/>
          <p:nvPr/>
        </p:nvSpPr>
        <p:spPr>
          <a:xfrm>
            <a:off x="7256125" y="2093668"/>
            <a:ext cx="4217643" cy="1938992"/>
          </a:xfrm>
          <a:prstGeom prst="rect">
            <a:avLst/>
          </a:prstGeom>
          <a:noFill/>
        </p:spPr>
        <p:txBody>
          <a:bodyPr wrap="square" rtlCol="0">
            <a:spAutoFit/>
          </a:bodyPr>
          <a:lstStyle/>
          <a:p>
            <a:r>
              <a:rPr lang="en-GB" sz="6000" b="1" spc="-150">
                <a:solidFill>
                  <a:srgbClr val="DB291C"/>
                </a:solidFill>
                <a:latin typeface="Arial" panose="020B0604020202020204" pitchFamily="34" charset="0"/>
                <a:cs typeface="Arial" panose="020B0604020202020204" pitchFamily="34" charset="0"/>
              </a:rPr>
              <a:t>Key Takeaways</a:t>
            </a:r>
          </a:p>
        </p:txBody>
      </p:sp>
    </p:spTree>
    <p:extLst>
      <p:ext uri="{BB962C8B-B14F-4D97-AF65-F5344CB8AC3E}">
        <p14:creationId xmlns:p14="http://schemas.microsoft.com/office/powerpoint/2010/main" val="2931812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pic>
        <p:nvPicPr>
          <p:cNvPr id="4" name="Picture 3">
            <a:extLst>
              <a:ext uri="{FF2B5EF4-FFF2-40B4-BE49-F238E27FC236}">
                <a16:creationId xmlns:a16="http://schemas.microsoft.com/office/drawing/2014/main" id="{5CDA533F-9F85-894F-A1E0-BB7A5EA0531A}"/>
              </a:ext>
            </a:extLst>
          </p:cNvPr>
          <p:cNvPicPr>
            <a:picLocks noChangeAspect="1"/>
          </p:cNvPicPr>
          <p:nvPr/>
        </p:nvPicPr>
        <p:blipFill rotWithShape="1">
          <a:blip r:embed="rId4"/>
          <a:srcRect l="45142" b="81867"/>
          <a:stretch/>
        </p:blipFill>
        <p:spPr>
          <a:xfrm>
            <a:off x="2476659" y="1249680"/>
            <a:ext cx="7238681" cy="3393441"/>
          </a:xfrm>
          <a:prstGeom prst="rect">
            <a:avLst/>
          </a:prstGeom>
        </p:spPr>
      </p:pic>
    </p:spTree>
    <p:extLst>
      <p:ext uri="{BB962C8B-B14F-4D97-AF65-F5344CB8AC3E}">
        <p14:creationId xmlns:p14="http://schemas.microsoft.com/office/powerpoint/2010/main" val="35342691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pic>
        <p:nvPicPr>
          <p:cNvPr id="4" name="Picture 3">
            <a:extLst>
              <a:ext uri="{FF2B5EF4-FFF2-40B4-BE49-F238E27FC236}">
                <a16:creationId xmlns:a16="http://schemas.microsoft.com/office/drawing/2014/main" id="{5CDA533F-9F85-894F-A1E0-BB7A5EA0531A}"/>
              </a:ext>
            </a:extLst>
          </p:cNvPr>
          <p:cNvPicPr>
            <a:picLocks noChangeAspect="1"/>
          </p:cNvPicPr>
          <p:nvPr/>
        </p:nvPicPr>
        <p:blipFill rotWithShape="1">
          <a:blip r:embed="rId4"/>
          <a:srcRect l="35020" t="17418" b="59174"/>
          <a:stretch/>
        </p:blipFill>
        <p:spPr>
          <a:xfrm>
            <a:off x="2354254" y="1016001"/>
            <a:ext cx="7483492" cy="3823340"/>
          </a:xfrm>
          <a:prstGeom prst="rect">
            <a:avLst/>
          </a:prstGeom>
        </p:spPr>
      </p:pic>
    </p:spTree>
    <p:extLst>
      <p:ext uri="{BB962C8B-B14F-4D97-AF65-F5344CB8AC3E}">
        <p14:creationId xmlns:p14="http://schemas.microsoft.com/office/powerpoint/2010/main" val="287350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pic>
        <p:nvPicPr>
          <p:cNvPr id="4" name="Picture 3">
            <a:extLst>
              <a:ext uri="{FF2B5EF4-FFF2-40B4-BE49-F238E27FC236}">
                <a16:creationId xmlns:a16="http://schemas.microsoft.com/office/drawing/2014/main" id="{5CDA533F-9F85-894F-A1E0-BB7A5EA0531A}"/>
              </a:ext>
            </a:extLst>
          </p:cNvPr>
          <p:cNvPicPr>
            <a:picLocks noChangeAspect="1"/>
          </p:cNvPicPr>
          <p:nvPr/>
        </p:nvPicPr>
        <p:blipFill rotWithShape="1">
          <a:blip r:embed="rId4"/>
          <a:srcRect l="48785" t="38971" b="46328"/>
          <a:stretch/>
        </p:blipFill>
        <p:spPr>
          <a:xfrm>
            <a:off x="2901617" y="1859279"/>
            <a:ext cx="6388765" cy="2600961"/>
          </a:xfrm>
          <a:prstGeom prst="rect">
            <a:avLst/>
          </a:prstGeom>
        </p:spPr>
      </p:pic>
    </p:spTree>
    <p:extLst>
      <p:ext uri="{BB962C8B-B14F-4D97-AF65-F5344CB8AC3E}">
        <p14:creationId xmlns:p14="http://schemas.microsoft.com/office/powerpoint/2010/main" val="1899668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pic>
        <p:nvPicPr>
          <p:cNvPr id="4" name="Picture 3">
            <a:extLst>
              <a:ext uri="{FF2B5EF4-FFF2-40B4-BE49-F238E27FC236}">
                <a16:creationId xmlns:a16="http://schemas.microsoft.com/office/drawing/2014/main" id="{5CDA533F-9F85-894F-A1E0-BB7A5EA0531A}"/>
              </a:ext>
            </a:extLst>
          </p:cNvPr>
          <p:cNvPicPr>
            <a:picLocks noChangeAspect="1"/>
          </p:cNvPicPr>
          <p:nvPr/>
        </p:nvPicPr>
        <p:blipFill rotWithShape="1">
          <a:blip r:embed="rId4"/>
          <a:srcRect l="1" t="62806" r="47975" b="16673"/>
          <a:stretch/>
        </p:blipFill>
        <p:spPr>
          <a:xfrm>
            <a:off x="2827191" y="1056640"/>
            <a:ext cx="6537756" cy="3657599"/>
          </a:xfrm>
          <a:prstGeom prst="rect">
            <a:avLst/>
          </a:prstGeom>
        </p:spPr>
      </p:pic>
    </p:spTree>
    <p:extLst>
      <p:ext uri="{BB962C8B-B14F-4D97-AF65-F5344CB8AC3E}">
        <p14:creationId xmlns:p14="http://schemas.microsoft.com/office/powerpoint/2010/main" val="3113215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pic>
        <p:nvPicPr>
          <p:cNvPr id="4" name="Picture 3">
            <a:extLst>
              <a:ext uri="{FF2B5EF4-FFF2-40B4-BE49-F238E27FC236}">
                <a16:creationId xmlns:a16="http://schemas.microsoft.com/office/drawing/2014/main" id="{5CDA533F-9F85-894F-A1E0-BB7A5EA0531A}"/>
              </a:ext>
            </a:extLst>
          </p:cNvPr>
          <p:cNvPicPr>
            <a:picLocks noChangeAspect="1"/>
          </p:cNvPicPr>
          <p:nvPr/>
        </p:nvPicPr>
        <p:blipFill rotWithShape="1">
          <a:blip r:embed="rId4"/>
          <a:srcRect l="46964" t="67511" r="-1215" b="2289"/>
          <a:stretch/>
        </p:blipFill>
        <p:spPr>
          <a:xfrm>
            <a:off x="3321390" y="637305"/>
            <a:ext cx="5549219" cy="4381195"/>
          </a:xfrm>
          <a:prstGeom prst="rect">
            <a:avLst/>
          </a:prstGeom>
        </p:spPr>
      </p:pic>
    </p:spTree>
    <p:extLst>
      <p:ext uri="{BB962C8B-B14F-4D97-AF65-F5344CB8AC3E}">
        <p14:creationId xmlns:p14="http://schemas.microsoft.com/office/powerpoint/2010/main" val="41143084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sp>
        <p:nvSpPr>
          <p:cNvPr id="2" name="TextBox 1">
            <a:extLst>
              <a:ext uri="{FF2B5EF4-FFF2-40B4-BE49-F238E27FC236}">
                <a16:creationId xmlns:a16="http://schemas.microsoft.com/office/drawing/2014/main" id="{0BDE8558-542A-5417-6A1A-89BB3C583C4B}"/>
              </a:ext>
            </a:extLst>
          </p:cNvPr>
          <p:cNvSpPr txBox="1"/>
          <p:nvPr/>
        </p:nvSpPr>
        <p:spPr>
          <a:xfrm>
            <a:off x="1904762" y="327889"/>
            <a:ext cx="9261446" cy="923330"/>
          </a:xfrm>
          <a:prstGeom prst="rect">
            <a:avLst/>
          </a:prstGeom>
          <a:noFill/>
        </p:spPr>
        <p:txBody>
          <a:bodyPr wrap="square" rtlCol="0">
            <a:spAutoFit/>
          </a:bodyPr>
          <a:lstStyle/>
          <a:p>
            <a:r>
              <a:rPr lang="en-US" sz="5400" b="1" spc="-150">
                <a:solidFill>
                  <a:srgbClr val="DB291C"/>
                </a:solidFill>
                <a:latin typeface="Arial" panose="020B0604020202020204" pitchFamily="34" charset="0"/>
                <a:cs typeface="Arial" panose="020B0604020202020204" pitchFamily="34" charset="0"/>
              </a:rPr>
              <a:t>Thank you!</a:t>
            </a:r>
            <a:endParaRPr lang="en-GB" sz="5400" b="1" spc="-150">
              <a:solidFill>
                <a:srgbClr val="DB291C"/>
              </a:solidFill>
              <a:latin typeface="Arial" panose="020B0604020202020204" pitchFamily="34" charset="0"/>
              <a:cs typeface="Arial" panose="020B0604020202020204" pitchFamily="34" charset="0"/>
            </a:endParaRPr>
          </a:p>
        </p:txBody>
      </p:sp>
      <p:pic>
        <p:nvPicPr>
          <p:cNvPr id="1026" name="Picture 2">
            <a:hlinkClick r:id="rId4"/>
            <a:extLst>
              <a:ext uri="{FF2B5EF4-FFF2-40B4-BE49-F238E27FC236}">
                <a16:creationId xmlns:a16="http://schemas.microsoft.com/office/drawing/2014/main" id="{328D103E-D794-8C80-BCAA-D75F027A83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099" y="1251219"/>
            <a:ext cx="4079292" cy="5476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627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0D4DC65-77EA-4E8A-819F-B028F7EBE719}"/>
              </a:ext>
            </a:extLst>
          </p:cNvPr>
          <p:cNvSpPr txBox="1"/>
          <p:nvPr/>
        </p:nvSpPr>
        <p:spPr>
          <a:xfrm>
            <a:off x="1601252" y="1410356"/>
            <a:ext cx="4982428" cy="5313955"/>
          </a:xfrm>
          <a:prstGeom prst="rect">
            <a:avLst/>
          </a:prstGeom>
          <a:noFill/>
        </p:spPr>
        <p:txBody>
          <a:bodyPr wrap="square" rtlCol="0">
            <a:spAutoFit/>
          </a:bodyPr>
          <a:lstStyle/>
          <a:p>
            <a:pPr marL="457200" indent="-457200">
              <a:lnSpc>
                <a:spcPct val="120000"/>
              </a:lnSpc>
              <a:spcAft>
                <a:spcPts val="600"/>
              </a:spcAft>
              <a:buClr>
                <a:srgbClr val="DF1A28"/>
              </a:buClr>
              <a:buSzPct val="100000"/>
              <a:buFont typeface="Arial" panose="020B0604020202020204" pitchFamily="34" charset="0"/>
              <a:buChar char="•"/>
            </a:pPr>
            <a:r>
              <a:rPr lang="en-GB" sz="2800">
                <a:solidFill>
                  <a:srgbClr val="DB291C"/>
                </a:solidFill>
                <a:latin typeface="Arial" panose="020B0604020202020204" pitchFamily="34" charset="0"/>
                <a:cs typeface="Arial" panose="020B0604020202020204" pitchFamily="34" charset="0"/>
              </a:rPr>
              <a:t>What is World AIDS Day?</a:t>
            </a:r>
          </a:p>
          <a:p>
            <a:pPr marL="457200" indent="-457200">
              <a:lnSpc>
                <a:spcPct val="120000"/>
              </a:lnSpc>
              <a:spcAft>
                <a:spcPts val="600"/>
              </a:spcAft>
              <a:buClr>
                <a:srgbClr val="DF1A28"/>
              </a:buClr>
              <a:buSzPct val="100000"/>
              <a:buFont typeface="Arial" panose="020B0604020202020204" pitchFamily="34" charset="0"/>
              <a:buChar char="•"/>
            </a:pPr>
            <a:r>
              <a:rPr lang="en-GB" sz="2800">
                <a:solidFill>
                  <a:srgbClr val="DB291C"/>
                </a:solidFill>
                <a:latin typeface="Arial" panose="020B0604020202020204" pitchFamily="34" charset="0"/>
                <a:cs typeface="Arial" panose="020B0604020202020204" pitchFamily="34" charset="0"/>
              </a:rPr>
              <a:t>What is HIV?</a:t>
            </a:r>
          </a:p>
          <a:p>
            <a:pPr marL="457200" indent="-457200">
              <a:lnSpc>
                <a:spcPct val="120000"/>
              </a:lnSpc>
              <a:spcAft>
                <a:spcPts val="600"/>
              </a:spcAft>
              <a:buClr>
                <a:srgbClr val="DF1A28"/>
              </a:buClr>
              <a:buSzPct val="100000"/>
              <a:buFont typeface="Arial" panose="020B0604020202020204" pitchFamily="34" charset="0"/>
              <a:buChar char="•"/>
            </a:pPr>
            <a:r>
              <a:rPr lang="en-GB" sz="2800">
                <a:solidFill>
                  <a:srgbClr val="DB291C"/>
                </a:solidFill>
                <a:latin typeface="Arial" panose="020B0604020202020204" pitchFamily="34" charset="0"/>
                <a:cs typeface="Arial" panose="020B0604020202020204" pitchFamily="34" charset="0"/>
              </a:rPr>
              <a:t>HIV treatment</a:t>
            </a:r>
          </a:p>
          <a:p>
            <a:pPr marL="457200" indent="-457200">
              <a:lnSpc>
                <a:spcPct val="120000"/>
              </a:lnSpc>
              <a:spcAft>
                <a:spcPts val="600"/>
              </a:spcAft>
              <a:buClr>
                <a:srgbClr val="DF1A28"/>
              </a:buClr>
              <a:buSzPct val="100000"/>
              <a:buFont typeface="Arial" panose="020B0604020202020204" pitchFamily="34" charset="0"/>
              <a:buChar char="•"/>
            </a:pPr>
            <a:r>
              <a:rPr lang="en-GB" sz="2800">
                <a:solidFill>
                  <a:srgbClr val="DB291C"/>
                </a:solidFill>
                <a:latin typeface="Arial" panose="020B0604020202020204" pitchFamily="34" charset="0"/>
                <a:cs typeface="Arial" panose="020B0604020202020204" pitchFamily="34" charset="0"/>
              </a:rPr>
              <a:t>HIV prevention</a:t>
            </a:r>
          </a:p>
          <a:p>
            <a:pPr marL="457200" indent="-457200">
              <a:lnSpc>
                <a:spcPct val="120000"/>
              </a:lnSpc>
              <a:spcAft>
                <a:spcPts val="600"/>
              </a:spcAft>
              <a:buClr>
                <a:srgbClr val="DF1A28"/>
              </a:buClr>
              <a:buSzPct val="100000"/>
              <a:buFont typeface="Arial" panose="020B0604020202020204" pitchFamily="34" charset="0"/>
              <a:buChar char="•"/>
            </a:pPr>
            <a:r>
              <a:rPr lang="en-GB" sz="2800">
                <a:solidFill>
                  <a:srgbClr val="DB291C"/>
                </a:solidFill>
                <a:latin typeface="Arial" panose="020B0604020202020204" pitchFamily="34" charset="0"/>
                <a:cs typeface="Arial" panose="020B0604020202020204" pitchFamily="34" charset="0"/>
              </a:rPr>
              <a:t>HIV in the UK</a:t>
            </a:r>
          </a:p>
          <a:p>
            <a:pPr marL="457200" indent="-457200">
              <a:lnSpc>
                <a:spcPct val="120000"/>
              </a:lnSpc>
              <a:spcAft>
                <a:spcPts val="600"/>
              </a:spcAft>
              <a:buClr>
                <a:srgbClr val="DF1A28"/>
              </a:buClr>
              <a:buSzPct val="100000"/>
              <a:buFont typeface="Arial" panose="020B0604020202020204" pitchFamily="34" charset="0"/>
              <a:buChar char="•"/>
            </a:pPr>
            <a:r>
              <a:rPr lang="en-GB" sz="2800">
                <a:solidFill>
                  <a:srgbClr val="DB291C"/>
                </a:solidFill>
                <a:latin typeface="Arial" panose="020B0604020202020204" pitchFamily="34" charset="0"/>
                <a:cs typeface="Arial" panose="020B0604020202020204" pitchFamily="34" charset="0"/>
              </a:rPr>
              <a:t>Living with HIV </a:t>
            </a:r>
          </a:p>
          <a:p>
            <a:pPr marL="457200" indent="-457200">
              <a:lnSpc>
                <a:spcPct val="120000"/>
              </a:lnSpc>
              <a:spcAft>
                <a:spcPts val="600"/>
              </a:spcAft>
              <a:buClr>
                <a:srgbClr val="DF1A28"/>
              </a:buClr>
              <a:buSzPct val="100000"/>
              <a:buFont typeface="Arial" panose="020B0604020202020204" pitchFamily="34" charset="0"/>
              <a:buChar char="•"/>
            </a:pPr>
            <a:r>
              <a:rPr lang="en-GB" sz="2800">
                <a:solidFill>
                  <a:srgbClr val="DB291C"/>
                </a:solidFill>
                <a:latin typeface="Arial" panose="020B0604020202020204" pitchFamily="34" charset="0"/>
                <a:cs typeface="Arial" panose="020B0604020202020204" pitchFamily="34" charset="0"/>
              </a:rPr>
              <a:t>How NAT helps</a:t>
            </a:r>
          </a:p>
          <a:p>
            <a:pPr marL="457200" indent="-457200">
              <a:lnSpc>
                <a:spcPct val="120000"/>
              </a:lnSpc>
              <a:spcAft>
                <a:spcPts val="600"/>
              </a:spcAft>
              <a:buClr>
                <a:srgbClr val="DF1A28"/>
              </a:buClr>
              <a:buSzPct val="100000"/>
              <a:buFont typeface="Arial" panose="020B0604020202020204" pitchFamily="34" charset="0"/>
              <a:buChar char="•"/>
            </a:pPr>
            <a:r>
              <a:rPr lang="en-GB" sz="2800">
                <a:solidFill>
                  <a:srgbClr val="DB291C"/>
                </a:solidFill>
                <a:latin typeface="Arial" panose="020B0604020202020204" pitchFamily="34" charset="0"/>
                <a:cs typeface="Arial" panose="020B0604020202020204" pitchFamily="34" charset="0"/>
              </a:rPr>
              <a:t>How you can get involved</a:t>
            </a:r>
            <a:endParaRPr lang="en-GB" sz="2800">
              <a:latin typeface="Arial" panose="020B0604020202020204" pitchFamily="34" charset="0"/>
              <a:cs typeface="Arial" panose="020B0604020202020204" pitchFamily="34" charset="0"/>
            </a:endParaRPr>
          </a:p>
          <a:p>
            <a:pPr marL="457200" indent="-457200">
              <a:lnSpc>
                <a:spcPct val="120000"/>
              </a:lnSpc>
              <a:spcAft>
                <a:spcPts val="600"/>
              </a:spcAft>
              <a:buClr>
                <a:srgbClr val="DF1A28"/>
              </a:buClr>
              <a:buSzPct val="100000"/>
              <a:buFont typeface="Arial" panose="020B0604020202020204" pitchFamily="34" charset="0"/>
              <a:buChar char="•"/>
            </a:pPr>
            <a:endParaRPr lang="en-GB" sz="2800">
              <a:solidFill>
                <a:srgbClr val="3D3935"/>
              </a:solidFill>
              <a:latin typeface="Arial" panose="020B0604020202020204" pitchFamily="34" charset="0"/>
              <a:cs typeface="Arial" panose="020B0604020202020204" pitchFamily="34" charset="0"/>
            </a:endParaRPr>
          </a:p>
        </p:txBody>
      </p:sp>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1904762" y="378689"/>
            <a:ext cx="9261446" cy="923330"/>
          </a:xfrm>
          <a:prstGeom prst="rect">
            <a:avLst/>
          </a:prstGeom>
          <a:noFill/>
        </p:spPr>
        <p:txBody>
          <a:bodyPr wrap="square" rtlCol="0">
            <a:spAutoFit/>
          </a:bodyPr>
          <a:lstStyle/>
          <a:p>
            <a:r>
              <a:rPr lang="en-US" sz="5400" b="1" spc="-150">
                <a:solidFill>
                  <a:srgbClr val="DB291C"/>
                </a:solidFill>
                <a:latin typeface="Arial" panose="020B0604020202020204" pitchFamily="34" charset="0"/>
                <a:cs typeface="Arial" panose="020B0604020202020204" pitchFamily="34" charset="0"/>
              </a:rPr>
              <a:t>O</a:t>
            </a:r>
            <a:r>
              <a:rPr lang="en-GB" sz="5400" b="1" spc="-150" err="1">
                <a:solidFill>
                  <a:srgbClr val="DB291C"/>
                </a:solidFill>
                <a:latin typeface="Arial" panose="020B0604020202020204" pitchFamily="34" charset="0"/>
                <a:cs typeface="Arial" panose="020B0604020202020204" pitchFamily="34" charset="0"/>
              </a:rPr>
              <a:t>verview</a:t>
            </a:r>
            <a:endParaRPr lang="en-GB" sz="5400" b="1" spc="-150">
              <a:solidFill>
                <a:srgbClr val="DB291C"/>
              </a:solidFill>
              <a:latin typeface="Arial" panose="020B0604020202020204" pitchFamily="34" charset="0"/>
              <a:cs typeface="Arial" panose="020B0604020202020204" pitchFamily="34" charset="0"/>
            </a:endParaRPr>
          </a:p>
        </p:txBody>
      </p:sp>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sp>
        <p:nvSpPr>
          <p:cNvPr id="2" name="AutoShape 2">
            <a:extLst>
              <a:ext uri="{FF2B5EF4-FFF2-40B4-BE49-F238E27FC236}">
                <a16:creationId xmlns:a16="http://schemas.microsoft.com/office/drawing/2014/main" id="{776C573F-B652-5649-DBDE-A93729F309B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a:hlinkClick r:id="rId4"/>
            <a:extLst>
              <a:ext uri="{FF2B5EF4-FFF2-40B4-BE49-F238E27FC236}">
                <a16:creationId xmlns:a16="http://schemas.microsoft.com/office/drawing/2014/main" id="{9CA9F91B-FCEE-8B03-CAF5-E8516791F4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659" y="507999"/>
            <a:ext cx="3210089" cy="4309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624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0CCAACE-815D-4A79-875A-B7EFC28F7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2" name="Picture 21" descr="A picture containing drawing, umbrella&#10;&#10;Description automatically generated">
            <a:extLst>
              <a:ext uri="{FF2B5EF4-FFF2-40B4-BE49-F238E27FC236}">
                <a16:creationId xmlns:a16="http://schemas.microsoft.com/office/drawing/2014/main" id="{2DB09737-7421-4F26-A43D-C0B3A09055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190476" cy="6857143"/>
          </a:xfrm>
          <a:prstGeom prst="rect">
            <a:avLst/>
          </a:prstGeom>
        </p:spPr>
      </p:pic>
      <p:pic>
        <p:nvPicPr>
          <p:cNvPr id="24" name="Picture 23" descr="A close up of a sign&#10;&#10;Description automatically generated">
            <a:extLst>
              <a:ext uri="{FF2B5EF4-FFF2-40B4-BE49-F238E27FC236}">
                <a16:creationId xmlns:a16="http://schemas.microsoft.com/office/drawing/2014/main" id="{80F215ED-5851-4D33-92BF-59E1A035AE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4109" y="1986794"/>
            <a:ext cx="4769201" cy="2884412"/>
          </a:xfrm>
          <a:prstGeom prst="rect">
            <a:avLst/>
          </a:prstGeom>
        </p:spPr>
      </p:pic>
      <p:sp>
        <p:nvSpPr>
          <p:cNvPr id="28" name="TextBox 27">
            <a:extLst>
              <a:ext uri="{FF2B5EF4-FFF2-40B4-BE49-F238E27FC236}">
                <a16:creationId xmlns:a16="http://schemas.microsoft.com/office/drawing/2014/main" id="{05F82A93-F006-4B9C-9137-D32A492FDC83}"/>
              </a:ext>
            </a:extLst>
          </p:cNvPr>
          <p:cNvSpPr txBox="1"/>
          <p:nvPr/>
        </p:nvSpPr>
        <p:spPr>
          <a:xfrm>
            <a:off x="351151" y="5727583"/>
            <a:ext cx="3432284" cy="461665"/>
          </a:xfrm>
          <a:prstGeom prst="rect">
            <a:avLst/>
          </a:prstGeom>
          <a:noFill/>
        </p:spPr>
        <p:txBody>
          <a:bodyPr wrap="square" rtlCol="0">
            <a:spAutoFit/>
          </a:bodyPr>
          <a:lstStyle/>
          <a:p>
            <a:r>
              <a:rPr lang="en-US" sz="2400">
                <a:solidFill>
                  <a:schemeClr val="bg1"/>
                </a:solidFill>
                <a:latin typeface="Arial Nova" panose="020B0604020202020204" pitchFamily="34" charset="0"/>
              </a:rPr>
              <a:t>www.nat.org.uk</a:t>
            </a:r>
            <a:endParaRPr lang="en-GB" sz="2400">
              <a:solidFill>
                <a:schemeClr val="bg1"/>
              </a:solidFill>
              <a:latin typeface="Arial Nova" panose="020B0604020202020204" pitchFamily="34" charset="0"/>
            </a:endParaRPr>
          </a:p>
        </p:txBody>
      </p:sp>
      <p:sp>
        <p:nvSpPr>
          <p:cNvPr id="29" name="TextBox 28">
            <a:extLst>
              <a:ext uri="{FF2B5EF4-FFF2-40B4-BE49-F238E27FC236}">
                <a16:creationId xmlns:a16="http://schemas.microsoft.com/office/drawing/2014/main" id="{5DC2B96E-DD8F-4636-88E1-C6A33360BEFB}"/>
              </a:ext>
            </a:extLst>
          </p:cNvPr>
          <p:cNvSpPr txBox="1"/>
          <p:nvPr/>
        </p:nvSpPr>
        <p:spPr>
          <a:xfrm>
            <a:off x="354752" y="3788591"/>
            <a:ext cx="5183211" cy="1938992"/>
          </a:xfrm>
          <a:prstGeom prst="rect">
            <a:avLst/>
          </a:prstGeom>
          <a:noFill/>
        </p:spPr>
        <p:txBody>
          <a:bodyPr wrap="square" rtlCol="0">
            <a:spAutoFit/>
          </a:bodyPr>
          <a:lstStyle/>
          <a:p>
            <a:r>
              <a:rPr lang="en-US" sz="2000">
                <a:solidFill>
                  <a:schemeClr val="bg1"/>
                </a:solidFill>
                <a:latin typeface="Arial Nova Light" panose="020B0604020202020204" pitchFamily="34" charset="0"/>
              </a:rPr>
              <a:t>We’re the UK’s HIV rights charity. We work to stop HIV from standing in the way of health, dignity and equality, and to end new HIV transmissions. Our expertise, research and advocacy secure lasting change to the lives of people living with and at risk of HIV.</a:t>
            </a:r>
            <a:endParaRPr lang="en-GB" sz="2000">
              <a:solidFill>
                <a:schemeClr val="bg1"/>
              </a:solidFill>
              <a:latin typeface="Arial Nova Light" panose="020B0604020202020204" pitchFamily="34" charset="0"/>
            </a:endParaRPr>
          </a:p>
        </p:txBody>
      </p:sp>
      <p:sp>
        <p:nvSpPr>
          <p:cNvPr id="30" name="TextBox 29">
            <a:extLst>
              <a:ext uri="{FF2B5EF4-FFF2-40B4-BE49-F238E27FC236}">
                <a16:creationId xmlns:a16="http://schemas.microsoft.com/office/drawing/2014/main" id="{DC57C1CD-D2C4-4D80-A533-06B8CD953F77}"/>
              </a:ext>
            </a:extLst>
          </p:cNvPr>
          <p:cNvSpPr txBox="1"/>
          <p:nvPr/>
        </p:nvSpPr>
        <p:spPr>
          <a:xfrm>
            <a:off x="354752" y="1130417"/>
            <a:ext cx="5183211" cy="1015663"/>
          </a:xfrm>
          <a:prstGeom prst="rect">
            <a:avLst/>
          </a:prstGeom>
          <a:noFill/>
        </p:spPr>
        <p:txBody>
          <a:bodyPr wrap="square" rtlCol="0">
            <a:spAutoFit/>
          </a:bodyPr>
          <a:lstStyle/>
          <a:p>
            <a:r>
              <a:rPr lang="en-US" sz="2000">
                <a:solidFill>
                  <a:schemeClr val="bg1"/>
                </a:solidFill>
                <a:latin typeface="Arial Nova" panose="020B0604020202020204" pitchFamily="34" charset="0"/>
              </a:rPr>
              <a:t>For further information, please contact:</a:t>
            </a:r>
          </a:p>
          <a:p>
            <a:r>
              <a:rPr lang="en-US" sz="2000">
                <a:solidFill>
                  <a:schemeClr val="bg1"/>
                </a:solidFill>
                <a:latin typeface="Arial Nova" panose="020B0604020202020204" pitchFamily="34" charset="0"/>
              </a:rPr>
              <a:t>Ann Clark</a:t>
            </a:r>
          </a:p>
          <a:p>
            <a:r>
              <a:rPr lang="en-US" sz="2000">
                <a:solidFill>
                  <a:schemeClr val="bg1"/>
                </a:solidFill>
                <a:latin typeface="Arial Nova" panose="020B0604020202020204" pitchFamily="34" charset="0"/>
              </a:rPr>
              <a:t>ann.clark@nat.org.uk</a:t>
            </a:r>
            <a:endParaRPr lang="en-GB" sz="2000">
              <a:solidFill>
                <a:schemeClr val="bg1"/>
              </a:solidFill>
              <a:latin typeface="Arial Nova" panose="020B0604020202020204" pitchFamily="34" charset="0"/>
            </a:endParaRPr>
          </a:p>
        </p:txBody>
      </p:sp>
    </p:spTree>
    <p:extLst>
      <p:ext uri="{BB962C8B-B14F-4D97-AF65-F5344CB8AC3E}">
        <p14:creationId xmlns:p14="http://schemas.microsoft.com/office/powerpoint/2010/main" val="3464976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0D4DC65-77EA-4E8A-819F-B028F7EBE719}"/>
              </a:ext>
            </a:extLst>
          </p:cNvPr>
          <p:cNvSpPr txBox="1"/>
          <p:nvPr/>
        </p:nvSpPr>
        <p:spPr>
          <a:xfrm>
            <a:off x="1601252" y="1410356"/>
            <a:ext cx="6697359" cy="1672958"/>
          </a:xfrm>
          <a:prstGeom prst="rect">
            <a:avLst/>
          </a:prstGeom>
          <a:noFill/>
        </p:spPr>
        <p:txBody>
          <a:bodyPr wrap="square" rtlCol="0">
            <a:spAutoFit/>
          </a:bodyPr>
          <a:lstStyle/>
          <a:p>
            <a:pPr>
              <a:lnSpc>
                <a:spcPct val="120000"/>
              </a:lnSpc>
              <a:spcAft>
                <a:spcPts val="600"/>
              </a:spcAft>
              <a:buClr>
                <a:srgbClr val="DF1A28"/>
              </a:buClr>
              <a:buSzPct val="100000"/>
            </a:pPr>
            <a:r>
              <a:rPr lang="en-US" sz="2800">
                <a:solidFill>
                  <a:srgbClr val="3D3935"/>
                </a:solidFill>
                <a:latin typeface="Arial" panose="020B0604020202020204" pitchFamily="34" charset="0"/>
                <a:cs typeface="Arial" panose="020B0604020202020204" pitchFamily="34" charset="0"/>
              </a:rPr>
              <a:t>World AIDS Day is held every year on 1 December to raise awareness about HIV. </a:t>
            </a:r>
          </a:p>
          <a:p>
            <a:pPr>
              <a:lnSpc>
                <a:spcPct val="120000"/>
              </a:lnSpc>
              <a:spcAft>
                <a:spcPts val="600"/>
              </a:spcAft>
              <a:buClr>
                <a:srgbClr val="DF1A28"/>
              </a:buClr>
              <a:buSzPct val="100000"/>
            </a:pPr>
            <a:r>
              <a:rPr lang="en-US" sz="2800">
                <a:solidFill>
                  <a:srgbClr val="3D3935"/>
                </a:solidFill>
                <a:latin typeface="Arial" panose="020B0604020202020204" pitchFamily="34" charset="0"/>
                <a:cs typeface="Arial" panose="020B0604020202020204" pitchFamily="34" charset="0"/>
              </a:rPr>
              <a:t>World AIDS Day is a day to…</a:t>
            </a:r>
          </a:p>
        </p:txBody>
      </p:sp>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1904762" y="378689"/>
            <a:ext cx="9261446" cy="923330"/>
          </a:xfrm>
          <a:prstGeom prst="rect">
            <a:avLst/>
          </a:prstGeom>
          <a:noFill/>
        </p:spPr>
        <p:txBody>
          <a:bodyPr wrap="square" rtlCol="0">
            <a:spAutoFit/>
          </a:bodyPr>
          <a:lstStyle/>
          <a:p>
            <a:r>
              <a:rPr lang="en-US" sz="5400" b="1" spc="-150">
                <a:solidFill>
                  <a:srgbClr val="DB291C"/>
                </a:solidFill>
                <a:latin typeface="Arial" panose="020B0604020202020204" pitchFamily="34" charset="0"/>
                <a:cs typeface="Arial" panose="020B0604020202020204" pitchFamily="34" charset="0"/>
              </a:rPr>
              <a:t>W</a:t>
            </a:r>
            <a:r>
              <a:rPr lang="en-GB" sz="5400" b="1" spc="-150">
                <a:solidFill>
                  <a:srgbClr val="DB291C"/>
                </a:solidFill>
                <a:latin typeface="Arial" panose="020B0604020202020204" pitchFamily="34" charset="0"/>
                <a:cs typeface="Arial" panose="020B0604020202020204" pitchFamily="34" charset="0"/>
              </a:rPr>
              <a:t>hat is World AIDS Day?</a:t>
            </a:r>
          </a:p>
        </p:txBody>
      </p:sp>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pic>
        <p:nvPicPr>
          <p:cNvPr id="4" name="Picture 3">
            <a:extLst>
              <a:ext uri="{FF2B5EF4-FFF2-40B4-BE49-F238E27FC236}">
                <a16:creationId xmlns:a16="http://schemas.microsoft.com/office/drawing/2014/main" id="{C45017E1-EEA7-D254-1F3D-6A064F50149B}"/>
              </a:ext>
            </a:extLst>
          </p:cNvPr>
          <p:cNvPicPr>
            <a:picLocks noChangeAspect="1"/>
          </p:cNvPicPr>
          <p:nvPr/>
        </p:nvPicPr>
        <p:blipFill>
          <a:blip r:embed="rId4"/>
          <a:stretch>
            <a:fillRect/>
          </a:stretch>
        </p:blipFill>
        <p:spPr>
          <a:xfrm>
            <a:off x="9116531" y="1601824"/>
            <a:ext cx="2843488" cy="1913536"/>
          </a:xfrm>
          <a:prstGeom prst="rect">
            <a:avLst/>
          </a:prstGeom>
        </p:spPr>
      </p:pic>
      <p:sp>
        <p:nvSpPr>
          <p:cNvPr id="2" name="TextBox 1">
            <a:extLst>
              <a:ext uri="{FF2B5EF4-FFF2-40B4-BE49-F238E27FC236}">
                <a16:creationId xmlns:a16="http://schemas.microsoft.com/office/drawing/2014/main" id="{99148029-57CD-00D5-A8AB-8431C5B01573}"/>
              </a:ext>
            </a:extLst>
          </p:cNvPr>
          <p:cNvSpPr txBox="1"/>
          <p:nvPr/>
        </p:nvSpPr>
        <p:spPr>
          <a:xfrm>
            <a:off x="1696718" y="2929359"/>
            <a:ext cx="7122160" cy="1149354"/>
          </a:xfrm>
          <a:prstGeom prst="rect">
            <a:avLst/>
          </a:prstGeom>
          <a:noFill/>
        </p:spPr>
        <p:txBody>
          <a:bodyPr wrap="square" rtlCol="0">
            <a:spAutoFit/>
          </a:bodyPr>
          <a:lstStyle/>
          <a:p>
            <a:pPr marL="457200" indent="-457200">
              <a:lnSpc>
                <a:spcPct val="120000"/>
              </a:lnSpc>
              <a:spcAft>
                <a:spcPts val="600"/>
              </a:spcAft>
              <a:buClr>
                <a:srgbClr val="DF1A28"/>
              </a:buClr>
              <a:buSzPct val="100000"/>
              <a:buFont typeface="Wingdings" panose="05000000000000000000" pitchFamily="2" charset="2"/>
              <a:buChar char="Ø"/>
            </a:pPr>
            <a:r>
              <a:rPr lang="en-US" sz="3000" b="1">
                <a:solidFill>
                  <a:srgbClr val="3D3935"/>
                </a:solidFill>
                <a:latin typeface="Arial" panose="020B0604020202020204" pitchFamily="34" charset="0"/>
                <a:cs typeface="Arial" panose="020B0604020202020204" pitchFamily="34" charset="0"/>
              </a:rPr>
              <a:t>Show support for people living with HIV</a:t>
            </a:r>
          </a:p>
        </p:txBody>
      </p:sp>
      <p:sp>
        <p:nvSpPr>
          <p:cNvPr id="3" name="TextBox 2">
            <a:extLst>
              <a:ext uri="{FF2B5EF4-FFF2-40B4-BE49-F238E27FC236}">
                <a16:creationId xmlns:a16="http://schemas.microsoft.com/office/drawing/2014/main" id="{68E38E5A-FE2A-D1B0-0CD7-0DB1C1421F11}"/>
              </a:ext>
            </a:extLst>
          </p:cNvPr>
          <p:cNvSpPr txBox="1"/>
          <p:nvPr/>
        </p:nvSpPr>
        <p:spPr>
          <a:xfrm>
            <a:off x="1696718" y="4017767"/>
            <a:ext cx="8006081" cy="1160382"/>
          </a:xfrm>
          <a:prstGeom prst="rect">
            <a:avLst/>
          </a:prstGeom>
          <a:noFill/>
        </p:spPr>
        <p:txBody>
          <a:bodyPr wrap="square" rtlCol="0">
            <a:spAutoFit/>
          </a:bodyPr>
          <a:lstStyle/>
          <a:p>
            <a:pPr marL="457200" indent="-457200">
              <a:lnSpc>
                <a:spcPct val="120000"/>
              </a:lnSpc>
              <a:spcAft>
                <a:spcPts val="600"/>
              </a:spcAft>
              <a:buClr>
                <a:srgbClr val="DF1A28"/>
              </a:buClr>
              <a:buSzPct val="100000"/>
              <a:buFont typeface="Wingdings" panose="05000000000000000000" pitchFamily="2" charset="2"/>
              <a:buChar char="Ø"/>
            </a:pPr>
            <a:r>
              <a:rPr lang="en-US" sz="3000" b="1">
                <a:solidFill>
                  <a:srgbClr val="3D3935"/>
                </a:solidFill>
                <a:latin typeface="Arial" panose="020B0604020202020204" pitchFamily="34" charset="0"/>
                <a:cs typeface="Arial" panose="020B0604020202020204" pitchFamily="34" charset="0"/>
              </a:rPr>
              <a:t>Remember those who have lost their lives because of HIV</a:t>
            </a:r>
            <a:endParaRPr lang="en-GB" sz="3000" b="1"/>
          </a:p>
        </p:txBody>
      </p:sp>
      <p:sp>
        <p:nvSpPr>
          <p:cNvPr id="9" name="TextBox 8">
            <a:extLst>
              <a:ext uri="{FF2B5EF4-FFF2-40B4-BE49-F238E27FC236}">
                <a16:creationId xmlns:a16="http://schemas.microsoft.com/office/drawing/2014/main" id="{450E1FB7-1421-11F0-A8EB-6BBA4996A5DE}"/>
              </a:ext>
            </a:extLst>
          </p:cNvPr>
          <p:cNvSpPr txBox="1"/>
          <p:nvPr/>
        </p:nvSpPr>
        <p:spPr>
          <a:xfrm>
            <a:off x="1601252" y="4545939"/>
            <a:ext cx="7430988" cy="1780296"/>
          </a:xfrm>
          <a:prstGeom prst="rect">
            <a:avLst/>
          </a:prstGeom>
          <a:noFill/>
        </p:spPr>
        <p:txBody>
          <a:bodyPr wrap="square" rtlCol="0">
            <a:spAutoFit/>
          </a:bodyPr>
          <a:lstStyle/>
          <a:p>
            <a:pPr>
              <a:lnSpc>
                <a:spcPct val="120000"/>
              </a:lnSpc>
              <a:spcAft>
                <a:spcPts val="600"/>
              </a:spcAft>
              <a:buClr>
                <a:srgbClr val="DF1A28"/>
              </a:buClr>
              <a:buSzPct val="100000"/>
            </a:pPr>
            <a:endParaRPr lang="en-US" sz="3000" b="1">
              <a:solidFill>
                <a:srgbClr val="3D3935"/>
              </a:solidFill>
              <a:latin typeface="Arial" panose="020B0604020202020204" pitchFamily="34" charset="0"/>
              <a:cs typeface="Arial" panose="020B0604020202020204" pitchFamily="34" charset="0"/>
            </a:endParaRPr>
          </a:p>
          <a:p>
            <a:pPr marL="457200" indent="-457200">
              <a:lnSpc>
                <a:spcPct val="120000"/>
              </a:lnSpc>
              <a:spcAft>
                <a:spcPts val="600"/>
              </a:spcAft>
              <a:buClr>
                <a:srgbClr val="DF1A28"/>
              </a:buClr>
              <a:buSzPct val="100000"/>
              <a:buFont typeface="Wingdings" panose="05000000000000000000" pitchFamily="2" charset="2"/>
              <a:buChar char="Ø"/>
            </a:pPr>
            <a:r>
              <a:rPr lang="en-US" sz="3000" b="1">
                <a:solidFill>
                  <a:srgbClr val="3D3935"/>
                </a:solidFill>
                <a:latin typeface="Arial" panose="020B0604020202020204" pitchFamily="34" charset="0"/>
                <a:cs typeface="Arial" panose="020B0604020202020204" pitchFamily="34" charset="0"/>
              </a:rPr>
              <a:t>To learn the facts and realities of HIV today, in the UK and worldwide.</a:t>
            </a:r>
            <a:endParaRPr lang="en-GB" sz="3000" b="1">
              <a:solidFill>
                <a:srgbClr val="3D393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042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0D4DC65-77EA-4E8A-819F-B028F7EBE719}"/>
              </a:ext>
            </a:extLst>
          </p:cNvPr>
          <p:cNvSpPr txBox="1"/>
          <p:nvPr/>
        </p:nvSpPr>
        <p:spPr>
          <a:xfrm>
            <a:off x="1601252" y="1410356"/>
            <a:ext cx="8267367" cy="4609147"/>
          </a:xfrm>
          <a:prstGeom prst="rect">
            <a:avLst/>
          </a:prstGeom>
          <a:noFill/>
        </p:spPr>
        <p:txBody>
          <a:bodyPr wrap="square" rtlCol="0">
            <a:spAutoFit/>
          </a:bodyPr>
          <a:lstStyle/>
          <a:p>
            <a:pPr algn="l" rtl="0" fontAlgn="base"/>
            <a:r>
              <a:rPr lang="en-GB" sz="2800" b="0" i="0" u="none" strike="noStrike">
                <a:solidFill>
                  <a:srgbClr val="000000"/>
                </a:solidFill>
                <a:effectLst/>
                <a:latin typeface="Arial" panose="020B0604020202020204" pitchFamily="34" charset="0"/>
              </a:rPr>
              <a:t>HIV is a virus that attacks the body's immune system. It stands for Human Immunodeficiency Virus (HIV).</a:t>
            </a:r>
            <a:r>
              <a:rPr lang="en-US" sz="2800" b="0" i="0">
                <a:solidFill>
                  <a:srgbClr val="000000"/>
                </a:solidFill>
                <a:effectLst/>
                <a:latin typeface="Arial" panose="020B0604020202020204" pitchFamily="34" charset="0"/>
              </a:rPr>
              <a:t>​</a:t>
            </a:r>
            <a:endParaRPr lang="en-US" sz="2800" b="0" i="0">
              <a:solidFill>
                <a:srgbClr val="000000"/>
              </a:solidFill>
              <a:effectLst/>
              <a:latin typeface="Segoe UI" panose="020B0502040204020203" pitchFamily="34" charset="0"/>
            </a:endParaRPr>
          </a:p>
          <a:p>
            <a:pPr algn="l" rtl="0" fontAlgn="base"/>
            <a:r>
              <a:rPr lang="en-GB" sz="600" b="0" i="0">
                <a:solidFill>
                  <a:srgbClr val="DB291C"/>
                </a:solidFill>
                <a:effectLst/>
                <a:latin typeface="Arial" panose="020B0604020202020204" pitchFamily="34" charset="0"/>
              </a:rPr>
              <a:t>​</a:t>
            </a:r>
            <a:endParaRPr lang="en-GB" sz="2800" b="0" i="0">
              <a:solidFill>
                <a:srgbClr val="000000"/>
              </a:solidFill>
              <a:effectLst/>
              <a:latin typeface="Segoe UI" panose="020B0502040204020203" pitchFamily="34" charset="0"/>
            </a:endParaRPr>
          </a:p>
          <a:p>
            <a:pPr algn="l" rtl="0" fontAlgn="base"/>
            <a:r>
              <a:rPr lang="en-GB" sz="500" b="0" i="0">
                <a:solidFill>
                  <a:srgbClr val="000000"/>
                </a:solidFill>
                <a:effectLst/>
                <a:latin typeface="Arial" panose="020B0604020202020204" pitchFamily="34" charset="0"/>
              </a:rPr>
              <a:t>​</a:t>
            </a:r>
            <a:endParaRPr lang="en-GB" sz="2800" b="0" i="0">
              <a:solidFill>
                <a:srgbClr val="000000"/>
              </a:solidFill>
              <a:effectLst/>
              <a:latin typeface="Segoe UI" panose="020B0502040204020203" pitchFamily="34" charset="0"/>
            </a:endParaRPr>
          </a:p>
          <a:p>
            <a:pPr algn="l" rtl="0" fontAlgn="base"/>
            <a:r>
              <a:rPr lang="en-GB" sz="2800" b="0" i="0" u="none" strike="noStrike">
                <a:solidFill>
                  <a:srgbClr val="000000"/>
                </a:solidFill>
                <a:effectLst/>
                <a:latin typeface="Arial" panose="020B0604020202020204" pitchFamily="34" charset="0"/>
              </a:rPr>
              <a:t>AIDS stands for Acquired Immune Deficiency Syndrome. It is a serious illness that can develop when HIV damages the immune system to such an extent that it can no longer fight off a range of infections it would normally cope with. </a:t>
            </a:r>
            <a:r>
              <a:rPr lang="en-US" sz="2800" b="0" i="0">
                <a:solidFill>
                  <a:srgbClr val="000000"/>
                </a:solidFill>
                <a:effectLst/>
                <a:latin typeface="Arial" panose="020B0604020202020204" pitchFamily="34" charset="0"/>
              </a:rPr>
              <a:t>​</a:t>
            </a:r>
          </a:p>
          <a:p>
            <a:pPr algn="l" rtl="0" fontAlgn="base"/>
            <a:endParaRPr lang="en-US" sz="2800" b="0" i="0">
              <a:solidFill>
                <a:srgbClr val="000000"/>
              </a:solidFill>
              <a:effectLst/>
              <a:latin typeface="Segoe UI" panose="020B0502040204020203" pitchFamily="34" charset="0"/>
            </a:endParaRPr>
          </a:p>
          <a:p>
            <a:pPr>
              <a:lnSpc>
                <a:spcPct val="120000"/>
              </a:lnSpc>
              <a:spcAft>
                <a:spcPts val="600"/>
              </a:spcAft>
              <a:buClr>
                <a:srgbClr val="DF1A28"/>
              </a:buClr>
              <a:buSzPct val="100000"/>
            </a:pPr>
            <a:endParaRPr lang="en-GB" sz="2800">
              <a:solidFill>
                <a:srgbClr val="3D3935"/>
              </a:solidFill>
              <a:latin typeface="Arial" panose="020B0604020202020204" pitchFamily="34" charset="0"/>
              <a:cs typeface="Arial" panose="020B0604020202020204" pitchFamily="34" charset="0"/>
            </a:endParaRPr>
          </a:p>
        </p:txBody>
      </p:sp>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1904762" y="378689"/>
            <a:ext cx="9261446" cy="923330"/>
          </a:xfrm>
          <a:prstGeom prst="rect">
            <a:avLst/>
          </a:prstGeom>
          <a:noFill/>
        </p:spPr>
        <p:txBody>
          <a:bodyPr wrap="square" rtlCol="0">
            <a:spAutoFit/>
          </a:bodyPr>
          <a:lstStyle/>
          <a:p>
            <a:r>
              <a:rPr lang="en-US" sz="5400" b="1" spc="-150">
                <a:solidFill>
                  <a:srgbClr val="DB291C"/>
                </a:solidFill>
                <a:latin typeface="Arial" panose="020B0604020202020204" pitchFamily="34" charset="0"/>
                <a:cs typeface="Arial" panose="020B0604020202020204" pitchFamily="34" charset="0"/>
              </a:rPr>
              <a:t>W</a:t>
            </a:r>
            <a:r>
              <a:rPr lang="en-GB" sz="5400" b="1" spc="-150">
                <a:solidFill>
                  <a:srgbClr val="DB291C"/>
                </a:solidFill>
                <a:latin typeface="Arial" panose="020B0604020202020204" pitchFamily="34" charset="0"/>
                <a:cs typeface="Arial" panose="020B0604020202020204" pitchFamily="34" charset="0"/>
              </a:rPr>
              <a:t>hat is HIV?</a:t>
            </a:r>
          </a:p>
        </p:txBody>
      </p:sp>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sp>
        <p:nvSpPr>
          <p:cNvPr id="2" name="TextBox 1">
            <a:extLst>
              <a:ext uri="{FF2B5EF4-FFF2-40B4-BE49-F238E27FC236}">
                <a16:creationId xmlns:a16="http://schemas.microsoft.com/office/drawing/2014/main" id="{3F8A257F-9049-89CE-E360-AFC60543E297}"/>
              </a:ext>
            </a:extLst>
          </p:cNvPr>
          <p:cNvSpPr txBox="1"/>
          <p:nvPr/>
        </p:nvSpPr>
        <p:spPr>
          <a:xfrm>
            <a:off x="2174240" y="5283200"/>
            <a:ext cx="6908800" cy="1477328"/>
          </a:xfrm>
          <a:prstGeom prst="rect">
            <a:avLst/>
          </a:prstGeom>
          <a:noFill/>
        </p:spPr>
        <p:txBody>
          <a:bodyPr wrap="square" rtlCol="0">
            <a:spAutoFit/>
          </a:bodyPr>
          <a:lstStyle/>
          <a:p>
            <a:pPr algn="l" rtl="0" fontAlgn="base"/>
            <a:r>
              <a:rPr lang="en-GB" sz="3000" b="1" i="0" u="none" strike="noStrike">
                <a:solidFill>
                  <a:srgbClr val="DB291C"/>
                </a:solidFill>
                <a:effectLst/>
                <a:latin typeface="Arial" panose="020B0604020202020204" pitchFamily="34" charset="0"/>
                <a:cs typeface="Arial" panose="020B0604020202020204" pitchFamily="34" charset="0"/>
              </a:rPr>
              <a:t>HIV is the not the same as AIDS. </a:t>
            </a:r>
            <a:r>
              <a:rPr lang="en-US" sz="3000" b="0" i="0">
                <a:solidFill>
                  <a:srgbClr val="DB291C"/>
                </a:solidFill>
                <a:effectLst/>
                <a:latin typeface="Arial" panose="020B0604020202020204" pitchFamily="34" charset="0"/>
                <a:cs typeface="Arial" panose="020B0604020202020204" pitchFamily="34" charset="0"/>
              </a:rPr>
              <a:t>​</a:t>
            </a:r>
            <a:endParaRPr lang="en-US" sz="3000" b="0" i="0">
              <a:solidFill>
                <a:srgbClr val="000000"/>
              </a:solidFill>
              <a:effectLst/>
              <a:latin typeface="Arial" panose="020B0604020202020204" pitchFamily="34" charset="0"/>
              <a:cs typeface="Arial" panose="020B0604020202020204" pitchFamily="34" charset="0"/>
            </a:endParaRPr>
          </a:p>
          <a:p>
            <a:pPr algn="l" rtl="0" fontAlgn="base"/>
            <a:r>
              <a:rPr lang="en-GB" sz="3000" b="1" i="0" u="none" strike="noStrike">
                <a:solidFill>
                  <a:srgbClr val="DB291C"/>
                </a:solidFill>
                <a:effectLst/>
                <a:latin typeface="Arial" panose="020B0604020202020204" pitchFamily="34" charset="0"/>
                <a:cs typeface="Arial" panose="020B0604020202020204" pitchFamily="34" charset="0"/>
              </a:rPr>
              <a:t>AIDS only develops if HIV is left untreated.</a:t>
            </a:r>
            <a:endParaRPr lang="en-GB" sz="3000" b="0" i="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418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1904762" y="378689"/>
            <a:ext cx="9261446" cy="923330"/>
          </a:xfrm>
          <a:prstGeom prst="rect">
            <a:avLst/>
          </a:prstGeom>
          <a:noFill/>
        </p:spPr>
        <p:txBody>
          <a:bodyPr wrap="square" rtlCol="0">
            <a:spAutoFit/>
          </a:bodyPr>
          <a:lstStyle/>
          <a:p>
            <a:r>
              <a:rPr lang="en-US" sz="5400" b="1" spc="-150">
                <a:solidFill>
                  <a:srgbClr val="DB291C"/>
                </a:solidFill>
                <a:latin typeface="Arial" panose="020B0604020202020204" pitchFamily="34" charset="0"/>
                <a:cs typeface="Arial" panose="020B0604020202020204" pitchFamily="34" charset="0"/>
              </a:rPr>
              <a:t>HIV treatment</a:t>
            </a:r>
            <a:endParaRPr lang="en-GB" sz="5400" b="1" spc="-150">
              <a:solidFill>
                <a:srgbClr val="DB291C"/>
              </a:solidFill>
              <a:latin typeface="Arial" panose="020B0604020202020204" pitchFamily="34" charset="0"/>
              <a:cs typeface="Arial" panose="020B0604020202020204" pitchFamily="34" charset="0"/>
            </a:endParaRPr>
          </a:p>
        </p:txBody>
      </p:sp>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52" y="9483"/>
            <a:ext cx="1904762" cy="6857143"/>
          </a:xfrm>
          <a:prstGeom prst="rect">
            <a:avLst/>
          </a:prstGeom>
        </p:spPr>
      </p:pic>
      <p:sp>
        <p:nvSpPr>
          <p:cNvPr id="3" name="TextBox 2">
            <a:extLst>
              <a:ext uri="{FF2B5EF4-FFF2-40B4-BE49-F238E27FC236}">
                <a16:creationId xmlns:a16="http://schemas.microsoft.com/office/drawing/2014/main" id="{B9641827-AE74-F340-C487-8D3B2B9C64F3}"/>
              </a:ext>
            </a:extLst>
          </p:cNvPr>
          <p:cNvSpPr txBox="1"/>
          <p:nvPr/>
        </p:nvSpPr>
        <p:spPr>
          <a:xfrm>
            <a:off x="1904762" y="1164566"/>
            <a:ext cx="7360008" cy="7417415"/>
          </a:xfrm>
          <a:prstGeom prst="rect">
            <a:avLst/>
          </a:prstGeom>
          <a:noFill/>
        </p:spPr>
        <p:txBody>
          <a:bodyPr wrap="square" rtlCol="0">
            <a:spAutoFit/>
          </a:bodyPr>
          <a:lstStyle/>
          <a:p>
            <a:r>
              <a:rPr lang="en-US" sz="2800">
                <a:latin typeface="Arial" panose="020B0604020202020204" pitchFamily="34" charset="0"/>
                <a:cs typeface="Arial" panose="020B0604020202020204" pitchFamily="34" charset="0"/>
              </a:rPr>
              <a:t>HIV stays in the body for life, but treatment can keep the virus under control and the immune system healthy. Without medication, people with HIV can develop AIDS.</a:t>
            </a:r>
          </a:p>
          <a:p>
            <a:endParaRPr lang="en-US" sz="2800">
              <a:latin typeface="Arial" panose="020B0604020202020204" pitchFamily="34" charset="0"/>
              <a:cs typeface="Arial" panose="020B0604020202020204" pitchFamily="34" charset="0"/>
            </a:endParaRPr>
          </a:p>
          <a:p>
            <a:r>
              <a:rPr lang="en-US" sz="2800">
                <a:latin typeface="Arial" panose="020B0604020202020204" pitchFamily="34" charset="0"/>
                <a:cs typeface="Arial" panose="020B0604020202020204" pitchFamily="34" charset="0"/>
              </a:rPr>
              <a:t>Treatment is now so effective that it reduces someone’s viral load to undetectable levels within about 6 months, maintaining a healthy immune system and ensuring that they cannot pass on the virus.</a:t>
            </a:r>
          </a:p>
          <a:p>
            <a:endParaRPr lang="en-US" sz="2800">
              <a:latin typeface="Arial" panose="020B0604020202020204" pitchFamily="34" charset="0"/>
              <a:cs typeface="Arial" panose="020B0604020202020204" pitchFamily="34" charset="0"/>
            </a:endParaRPr>
          </a:p>
          <a:p>
            <a:endParaRPr lang="en-US" sz="2800">
              <a:latin typeface="Arial" panose="020B0604020202020204" pitchFamily="34" charset="0"/>
              <a:cs typeface="Arial" panose="020B0604020202020204" pitchFamily="34" charset="0"/>
            </a:endParaRPr>
          </a:p>
          <a:p>
            <a:endParaRPr lang="en-US" sz="2800">
              <a:latin typeface="Arial" panose="020B0604020202020204" pitchFamily="34" charset="0"/>
              <a:cs typeface="Arial" panose="020B0604020202020204" pitchFamily="34" charset="0"/>
            </a:endParaRPr>
          </a:p>
          <a:p>
            <a:endParaRPr lang="en-US" sz="2800">
              <a:latin typeface="Arial" panose="020B0604020202020204" pitchFamily="34" charset="0"/>
              <a:cs typeface="Arial" panose="020B0604020202020204" pitchFamily="34" charset="0"/>
            </a:endParaRPr>
          </a:p>
          <a:p>
            <a:endParaRPr lang="en-US" sz="2800">
              <a:latin typeface="Arial" panose="020B0604020202020204" pitchFamily="34" charset="0"/>
              <a:cs typeface="Arial" panose="020B0604020202020204" pitchFamily="34" charset="0"/>
            </a:endParaRPr>
          </a:p>
          <a:p>
            <a:endParaRPr lang="en-US" sz="2800">
              <a:latin typeface="Arial" panose="020B0604020202020204" pitchFamily="34" charset="0"/>
              <a:cs typeface="Arial" panose="020B0604020202020204" pitchFamily="34" charset="0"/>
            </a:endParaRPr>
          </a:p>
          <a:p>
            <a:endParaRPr lang="en-GB" sz="2800">
              <a:latin typeface="Arial" panose="020B0604020202020204" pitchFamily="34" charset="0"/>
              <a:cs typeface="Arial" panose="020B0604020202020204" pitchFamily="34" charset="0"/>
            </a:endParaRPr>
          </a:p>
        </p:txBody>
      </p:sp>
      <p:pic>
        <p:nvPicPr>
          <p:cNvPr id="4098" name="Picture 2" descr="icon of a PrEP pill">
            <a:extLst>
              <a:ext uri="{FF2B5EF4-FFF2-40B4-BE49-F238E27FC236}">
                <a16:creationId xmlns:a16="http://schemas.microsoft.com/office/drawing/2014/main" id="{3C92F03F-5233-6011-6BEB-35707B1E1F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9059" y="1598295"/>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B607FA8-F4E0-9D54-0DEC-79C2B7A3782D}"/>
              </a:ext>
            </a:extLst>
          </p:cNvPr>
          <p:cNvSpPr txBox="1"/>
          <p:nvPr/>
        </p:nvSpPr>
        <p:spPr>
          <a:xfrm>
            <a:off x="10012918" y="6479311"/>
            <a:ext cx="1971040" cy="276999"/>
          </a:xfrm>
          <a:prstGeom prst="rect">
            <a:avLst/>
          </a:prstGeom>
          <a:noFill/>
        </p:spPr>
        <p:txBody>
          <a:bodyPr wrap="square" rtlCol="0">
            <a:spAutoFit/>
          </a:bodyPr>
          <a:lstStyle/>
          <a:p>
            <a:r>
              <a:rPr lang="en-US" sz="1200"/>
              <a:t>Image Source: </a:t>
            </a:r>
            <a:r>
              <a:rPr lang="en-US" sz="1200">
                <a:hlinkClick r:id="rId5"/>
              </a:rPr>
              <a:t>CDC</a:t>
            </a:r>
            <a:endParaRPr lang="en-GB" sz="1200"/>
          </a:p>
        </p:txBody>
      </p:sp>
    </p:spTree>
    <p:extLst>
      <p:ext uri="{BB962C8B-B14F-4D97-AF65-F5344CB8AC3E}">
        <p14:creationId xmlns:p14="http://schemas.microsoft.com/office/powerpoint/2010/main" val="1186865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0D4DC65-77EA-4E8A-819F-B028F7EBE719}"/>
              </a:ext>
            </a:extLst>
          </p:cNvPr>
          <p:cNvSpPr txBox="1"/>
          <p:nvPr/>
        </p:nvSpPr>
        <p:spPr>
          <a:xfrm>
            <a:off x="3550552" y="1920335"/>
            <a:ext cx="7827420" cy="511615"/>
          </a:xfrm>
          <a:prstGeom prst="rect">
            <a:avLst/>
          </a:prstGeom>
          <a:noFill/>
        </p:spPr>
        <p:txBody>
          <a:bodyPr wrap="square" rtlCol="0">
            <a:spAutoFit/>
          </a:bodyPr>
          <a:lstStyle/>
          <a:p>
            <a:pPr>
              <a:lnSpc>
                <a:spcPct val="120000"/>
              </a:lnSpc>
              <a:spcAft>
                <a:spcPts val="600"/>
              </a:spcAft>
              <a:buClr>
                <a:srgbClr val="DF1A28"/>
              </a:buClr>
              <a:buSzPct val="100000"/>
            </a:pPr>
            <a:r>
              <a:rPr lang="en-US" sz="2500">
                <a:solidFill>
                  <a:srgbClr val="3D3935"/>
                </a:solidFill>
                <a:latin typeface="Arial" panose="020B0604020202020204" pitchFamily="34" charset="0"/>
                <a:cs typeface="Arial" panose="020B0604020202020204" pitchFamily="34" charset="0"/>
              </a:rPr>
              <a:t>Using condoms</a:t>
            </a:r>
            <a:endParaRPr lang="en-GB" sz="2500">
              <a:latin typeface="Arial" panose="020B0604020202020204" pitchFamily="34" charset="0"/>
              <a:cs typeface="Arial" panose="020B0604020202020204" pitchFamily="34" charset="0"/>
            </a:endParaRPr>
          </a:p>
        </p:txBody>
      </p:sp>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1904762" y="378689"/>
            <a:ext cx="9261446" cy="923330"/>
          </a:xfrm>
          <a:prstGeom prst="rect">
            <a:avLst/>
          </a:prstGeom>
          <a:noFill/>
        </p:spPr>
        <p:txBody>
          <a:bodyPr wrap="square" rtlCol="0">
            <a:spAutoFit/>
          </a:bodyPr>
          <a:lstStyle/>
          <a:p>
            <a:r>
              <a:rPr lang="en-US" sz="5400" b="1" spc="-150">
                <a:solidFill>
                  <a:srgbClr val="DB291C"/>
                </a:solidFill>
                <a:latin typeface="Arial" panose="020B0604020202020204" pitchFamily="34" charset="0"/>
                <a:cs typeface="Arial" panose="020B0604020202020204" pitchFamily="34" charset="0"/>
              </a:rPr>
              <a:t>H</a:t>
            </a:r>
            <a:r>
              <a:rPr lang="en-GB" sz="5400" b="1" spc="-150">
                <a:solidFill>
                  <a:srgbClr val="DB291C"/>
                </a:solidFill>
                <a:latin typeface="Arial" panose="020B0604020202020204" pitchFamily="34" charset="0"/>
                <a:cs typeface="Arial" panose="020B0604020202020204" pitchFamily="34" charset="0"/>
              </a:rPr>
              <a:t>IV prevention</a:t>
            </a:r>
          </a:p>
        </p:txBody>
      </p:sp>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pic>
        <p:nvPicPr>
          <p:cNvPr id="10" name="Picture 9">
            <a:extLst>
              <a:ext uri="{FF2B5EF4-FFF2-40B4-BE49-F238E27FC236}">
                <a16:creationId xmlns:a16="http://schemas.microsoft.com/office/drawing/2014/main" id="{D0EC6ECC-FB6A-C84F-9572-9789A5408251}"/>
              </a:ext>
            </a:extLst>
          </p:cNvPr>
          <p:cNvPicPr>
            <a:picLocks noChangeAspect="1"/>
          </p:cNvPicPr>
          <p:nvPr/>
        </p:nvPicPr>
        <p:blipFill rotWithShape="1">
          <a:blip r:embed="rId4"/>
          <a:srcRect l="70281" t="36295" r="24923" b="48342"/>
          <a:stretch/>
        </p:blipFill>
        <p:spPr>
          <a:xfrm>
            <a:off x="2223192" y="1493730"/>
            <a:ext cx="1327360" cy="1324186"/>
          </a:xfrm>
          <a:prstGeom prst="rect">
            <a:avLst/>
          </a:prstGeom>
        </p:spPr>
      </p:pic>
      <p:pic>
        <p:nvPicPr>
          <p:cNvPr id="11" name="Picture 10">
            <a:extLst>
              <a:ext uri="{FF2B5EF4-FFF2-40B4-BE49-F238E27FC236}">
                <a16:creationId xmlns:a16="http://schemas.microsoft.com/office/drawing/2014/main" id="{4097246F-FC23-231E-99A7-83547298A3D7}"/>
              </a:ext>
            </a:extLst>
          </p:cNvPr>
          <p:cNvPicPr>
            <a:picLocks noChangeAspect="1"/>
          </p:cNvPicPr>
          <p:nvPr/>
        </p:nvPicPr>
        <p:blipFill rotWithShape="1">
          <a:blip r:embed="rId4"/>
          <a:srcRect l="75076" t="36295" r="20494" b="48342"/>
          <a:stretch/>
        </p:blipFill>
        <p:spPr>
          <a:xfrm>
            <a:off x="2273958" y="2770324"/>
            <a:ext cx="1225827" cy="1324186"/>
          </a:xfrm>
          <a:prstGeom prst="rect">
            <a:avLst/>
          </a:prstGeom>
        </p:spPr>
      </p:pic>
      <p:pic>
        <p:nvPicPr>
          <p:cNvPr id="14" name="Picture 13">
            <a:extLst>
              <a:ext uri="{FF2B5EF4-FFF2-40B4-BE49-F238E27FC236}">
                <a16:creationId xmlns:a16="http://schemas.microsoft.com/office/drawing/2014/main" id="{D4C8AD3D-BE6A-9C84-12CA-11649DCA600A}"/>
              </a:ext>
            </a:extLst>
          </p:cNvPr>
          <p:cNvPicPr>
            <a:picLocks noChangeAspect="1"/>
          </p:cNvPicPr>
          <p:nvPr/>
        </p:nvPicPr>
        <p:blipFill rotWithShape="1">
          <a:blip r:embed="rId4"/>
          <a:srcRect l="79682" t="36295" r="15889" b="48342"/>
          <a:stretch/>
        </p:blipFill>
        <p:spPr>
          <a:xfrm>
            <a:off x="2285192" y="4045058"/>
            <a:ext cx="1225827" cy="1324186"/>
          </a:xfrm>
          <a:prstGeom prst="rect">
            <a:avLst/>
          </a:prstGeom>
        </p:spPr>
      </p:pic>
      <p:pic>
        <p:nvPicPr>
          <p:cNvPr id="15" name="Picture 14">
            <a:extLst>
              <a:ext uri="{FF2B5EF4-FFF2-40B4-BE49-F238E27FC236}">
                <a16:creationId xmlns:a16="http://schemas.microsoft.com/office/drawing/2014/main" id="{E8646F58-C80B-7CFE-D498-1EC7BF6AB2A6}"/>
              </a:ext>
            </a:extLst>
          </p:cNvPr>
          <p:cNvPicPr>
            <a:picLocks noChangeAspect="1"/>
          </p:cNvPicPr>
          <p:nvPr/>
        </p:nvPicPr>
        <p:blipFill rotWithShape="1">
          <a:blip r:embed="rId4"/>
          <a:srcRect l="84552" t="36295" r="11019" b="48342"/>
          <a:stretch/>
        </p:blipFill>
        <p:spPr>
          <a:xfrm>
            <a:off x="2273958" y="5392870"/>
            <a:ext cx="1225827" cy="1324186"/>
          </a:xfrm>
          <a:prstGeom prst="rect">
            <a:avLst/>
          </a:prstGeom>
        </p:spPr>
      </p:pic>
      <p:sp>
        <p:nvSpPr>
          <p:cNvPr id="16" name="TextBox 15">
            <a:extLst>
              <a:ext uri="{FF2B5EF4-FFF2-40B4-BE49-F238E27FC236}">
                <a16:creationId xmlns:a16="http://schemas.microsoft.com/office/drawing/2014/main" id="{1EE04AC8-C04B-B2A5-EE70-D53869F1F96A}"/>
              </a:ext>
            </a:extLst>
          </p:cNvPr>
          <p:cNvSpPr txBox="1"/>
          <p:nvPr/>
        </p:nvSpPr>
        <p:spPr>
          <a:xfrm>
            <a:off x="3616688" y="5650302"/>
            <a:ext cx="5544565" cy="1089209"/>
          </a:xfrm>
          <a:prstGeom prst="rect">
            <a:avLst/>
          </a:prstGeom>
          <a:noFill/>
        </p:spPr>
        <p:txBody>
          <a:bodyPr wrap="square" rtlCol="0">
            <a:spAutoFit/>
          </a:bodyPr>
          <a:lstStyle/>
          <a:p>
            <a:pPr>
              <a:lnSpc>
                <a:spcPct val="120000"/>
              </a:lnSpc>
              <a:spcAft>
                <a:spcPts val="600"/>
              </a:spcAft>
              <a:buClr>
                <a:srgbClr val="DF1A28"/>
              </a:buClr>
              <a:buSzPct val="100000"/>
            </a:pPr>
            <a:r>
              <a:rPr lang="en-US" sz="2500">
                <a:solidFill>
                  <a:srgbClr val="3D3935"/>
                </a:solidFill>
                <a:latin typeface="Arial" panose="020B0604020202020204" pitchFamily="34" charset="0"/>
                <a:cs typeface="Arial" panose="020B0604020202020204" pitchFamily="34" charset="0"/>
              </a:rPr>
              <a:t>Don’t </a:t>
            </a:r>
            <a:r>
              <a:rPr lang="en-US" sz="2800" b="0" i="0">
                <a:solidFill>
                  <a:srgbClr val="212B32"/>
                </a:solidFill>
                <a:effectLst/>
                <a:latin typeface="Frutiger W01"/>
              </a:rPr>
              <a:t>share needles, syringes, or injecting equipment</a:t>
            </a:r>
            <a:endParaRPr lang="en-GB" sz="250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E40DD7D-D42F-FDB1-F4CE-5B8448B90478}"/>
              </a:ext>
            </a:extLst>
          </p:cNvPr>
          <p:cNvSpPr txBox="1"/>
          <p:nvPr/>
        </p:nvSpPr>
        <p:spPr>
          <a:xfrm>
            <a:off x="3558139" y="3024578"/>
            <a:ext cx="7827420" cy="973280"/>
          </a:xfrm>
          <a:prstGeom prst="rect">
            <a:avLst/>
          </a:prstGeom>
          <a:noFill/>
        </p:spPr>
        <p:txBody>
          <a:bodyPr wrap="square" rtlCol="0">
            <a:spAutoFit/>
          </a:bodyPr>
          <a:lstStyle/>
          <a:p>
            <a:pPr>
              <a:lnSpc>
                <a:spcPct val="120000"/>
              </a:lnSpc>
              <a:spcAft>
                <a:spcPts val="600"/>
              </a:spcAft>
              <a:buClr>
                <a:srgbClr val="DF1A28"/>
              </a:buClr>
              <a:buSzPct val="100000"/>
            </a:pPr>
            <a:r>
              <a:rPr lang="en-US" sz="2500">
                <a:solidFill>
                  <a:srgbClr val="3D3935"/>
                </a:solidFill>
                <a:latin typeface="Arial" panose="020B0604020202020204" pitchFamily="34" charset="0"/>
                <a:cs typeface="Arial" panose="020B0604020202020204" pitchFamily="34" charset="0"/>
              </a:rPr>
              <a:t>Regular testing and taking </a:t>
            </a:r>
            <a:r>
              <a:rPr lang="en-US" sz="2500" err="1">
                <a:solidFill>
                  <a:srgbClr val="3D3935"/>
                </a:solidFill>
                <a:latin typeface="Arial" panose="020B0604020202020204" pitchFamily="34" charset="0"/>
                <a:cs typeface="Arial" panose="020B0604020202020204" pitchFamily="34" charset="0"/>
              </a:rPr>
              <a:t>PrEP</a:t>
            </a:r>
            <a:r>
              <a:rPr lang="en-US" sz="2500">
                <a:solidFill>
                  <a:srgbClr val="3D3935"/>
                </a:solidFill>
                <a:latin typeface="Arial" panose="020B0604020202020204" pitchFamily="34" charset="0"/>
                <a:cs typeface="Arial" panose="020B0604020202020204" pitchFamily="34" charset="0"/>
              </a:rPr>
              <a:t> or PEP if you’re at high risk for HIV infection</a:t>
            </a:r>
            <a:endParaRPr lang="en-GB" sz="250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794D84DC-CBBC-8E47-3F34-4AAEA9A8F757}"/>
              </a:ext>
            </a:extLst>
          </p:cNvPr>
          <p:cNvSpPr txBox="1"/>
          <p:nvPr/>
        </p:nvSpPr>
        <p:spPr>
          <a:xfrm>
            <a:off x="3616688" y="4451343"/>
            <a:ext cx="7827420" cy="511615"/>
          </a:xfrm>
          <a:prstGeom prst="rect">
            <a:avLst/>
          </a:prstGeom>
          <a:noFill/>
        </p:spPr>
        <p:txBody>
          <a:bodyPr wrap="square" rtlCol="0">
            <a:spAutoFit/>
          </a:bodyPr>
          <a:lstStyle/>
          <a:p>
            <a:pPr>
              <a:lnSpc>
                <a:spcPct val="120000"/>
              </a:lnSpc>
              <a:spcAft>
                <a:spcPts val="600"/>
              </a:spcAft>
              <a:buClr>
                <a:srgbClr val="DF1A28"/>
              </a:buClr>
              <a:buSzPct val="100000"/>
            </a:pPr>
            <a:r>
              <a:rPr lang="en-US" sz="2500">
                <a:solidFill>
                  <a:srgbClr val="3D3935"/>
                </a:solidFill>
                <a:latin typeface="Arial" panose="020B0604020202020204" pitchFamily="34" charset="0"/>
                <a:cs typeface="Arial" panose="020B0604020202020204" pitchFamily="34" charset="0"/>
              </a:rPr>
              <a:t>Undetectable = Untransmissible</a:t>
            </a:r>
            <a:endParaRPr lang="en-GB" sz="2500">
              <a:latin typeface="Arial" panose="020B0604020202020204" pitchFamily="34" charset="0"/>
              <a:cs typeface="Arial" panose="020B0604020202020204" pitchFamily="34" charset="0"/>
            </a:endParaRPr>
          </a:p>
        </p:txBody>
      </p:sp>
      <p:pic>
        <p:nvPicPr>
          <p:cNvPr id="3074" name="Picture 2">
            <a:extLst>
              <a:ext uri="{FF2B5EF4-FFF2-40B4-BE49-F238E27FC236}">
                <a16:creationId xmlns:a16="http://schemas.microsoft.com/office/drawing/2014/main" id="{A9C5EB02-75A4-3B68-157D-4D3A01A331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0959" y="426858"/>
            <a:ext cx="2847975" cy="15716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62216B-DB2B-00C6-3FAE-BB7E23C99A90}"/>
              </a:ext>
            </a:extLst>
          </p:cNvPr>
          <p:cNvSpPr txBox="1"/>
          <p:nvPr/>
        </p:nvSpPr>
        <p:spPr>
          <a:xfrm>
            <a:off x="8222182" y="2101185"/>
            <a:ext cx="2371957"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spc="-150">
                <a:latin typeface="Arial" panose="020B0604020202020204" pitchFamily="34" charset="0"/>
                <a:cs typeface="Arial" panose="020B0604020202020204" pitchFamily="34" charset="0"/>
              </a:rPr>
              <a:t>#KnowYourStatus</a:t>
            </a:r>
            <a:endParaRPr lang="en-GB" sz="2000" b="1" spc="-1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200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1904762" y="378689"/>
            <a:ext cx="4491120" cy="2246769"/>
          </a:xfrm>
          <a:prstGeom prst="rect">
            <a:avLst/>
          </a:prstGeom>
          <a:noFill/>
        </p:spPr>
        <p:txBody>
          <a:bodyPr wrap="square" rtlCol="0">
            <a:spAutoFit/>
          </a:bodyPr>
          <a:lstStyle/>
          <a:p>
            <a:r>
              <a:rPr lang="en-US" sz="3500" b="1" spc="-150">
                <a:solidFill>
                  <a:srgbClr val="DB291C"/>
                </a:solidFill>
                <a:latin typeface="Arial" panose="020B0604020202020204" pitchFamily="34" charset="0"/>
                <a:cs typeface="Arial" panose="020B0604020202020204" pitchFamily="34" charset="0"/>
              </a:rPr>
              <a:t>The WHO estimates there were 39 million people globally living with HIV in 2022 </a:t>
            </a:r>
            <a:endParaRPr lang="en-GB" sz="3500" b="1" spc="-150">
              <a:solidFill>
                <a:srgbClr val="DB291C"/>
              </a:solidFill>
              <a:latin typeface="Arial" panose="020B0604020202020204" pitchFamily="34" charset="0"/>
              <a:cs typeface="Arial" panose="020B0604020202020204" pitchFamily="34" charset="0"/>
            </a:endParaRPr>
          </a:p>
        </p:txBody>
      </p:sp>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pic>
        <p:nvPicPr>
          <p:cNvPr id="1026" name="Picture 2" descr="New HIV diagnoses in the UK by year">
            <a:extLst>
              <a:ext uri="{FF2B5EF4-FFF2-40B4-BE49-F238E27FC236}">
                <a16:creationId xmlns:a16="http://schemas.microsoft.com/office/drawing/2014/main" id="{7F68DDDE-3099-0F2E-43D6-7BF5393D5A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4887" y="2511058"/>
            <a:ext cx="5200995" cy="33817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odes of HIV transmission in England by year">
            <a:extLst>
              <a:ext uri="{FF2B5EF4-FFF2-40B4-BE49-F238E27FC236}">
                <a16:creationId xmlns:a16="http://schemas.microsoft.com/office/drawing/2014/main" id="{3AA5871F-6D60-B0BF-7FD7-78C14C2B5D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185" y="635702"/>
            <a:ext cx="5630678" cy="43827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DD4D4FA-CAB9-24EC-9E55-C6142AF4E280}"/>
              </a:ext>
            </a:extLst>
          </p:cNvPr>
          <p:cNvSpPr txBox="1"/>
          <p:nvPr/>
        </p:nvSpPr>
        <p:spPr>
          <a:xfrm>
            <a:off x="9114144" y="6472147"/>
            <a:ext cx="4277360" cy="307777"/>
          </a:xfrm>
          <a:prstGeom prst="rect">
            <a:avLst/>
          </a:prstGeom>
          <a:noFill/>
        </p:spPr>
        <p:txBody>
          <a:bodyPr wrap="square" rtlCol="0">
            <a:spAutoFit/>
          </a:bodyPr>
          <a:lstStyle/>
          <a:p>
            <a:r>
              <a:rPr lang="en-US" sz="1400"/>
              <a:t>Image source</a:t>
            </a:r>
            <a:r>
              <a:rPr lang="en-US" sz="1400">
                <a:hlinkClick r:id="rId6"/>
              </a:rPr>
              <a:t>: NAM </a:t>
            </a:r>
            <a:r>
              <a:rPr lang="en-US" sz="1400" err="1">
                <a:hlinkClick r:id="rId6"/>
              </a:rPr>
              <a:t>Aidsmap</a:t>
            </a:r>
            <a:endParaRPr lang="en-GB" sz="1400"/>
          </a:p>
        </p:txBody>
      </p:sp>
      <p:sp>
        <p:nvSpPr>
          <p:cNvPr id="3" name="TextBox 2">
            <a:extLst>
              <a:ext uri="{FF2B5EF4-FFF2-40B4-BE49-F238E27FC236}">
                <a16:creationId xmlns:a16="http://schemas.microsoft.com/office/drawing/2014/main" id="{1B463CB6-90A3-921E-A0C0-19E53DB44613}"/>
              </a:ext>
            </a:extLst>
          </p:cNvPr>
          <p:cNvSpPr txBox="1"/>
          <p:nvPr/>
        </p:nvSpPr>
        <p:spPr>
          <a:xfrm>
            <a:off x="6535485" y="5037331"/>
            <a:ext cx="4277360" cy="307777"/>
          </a:xfrm>
          <a:prstGeom prst="rect">
            <a:avLst/>
          </a:prstGeom>
          <a:noFill/>
        </p:spPr>
        <p:txBody>
          <a:bodyPr wrap="square" rtlCol="0">
            <a:spAutoFit/>
          </a:bodyPr>
          <a:lstStyle/>
          <a:p>
            <a:r>
              <a:rPr lang="en-US" sz="1400" b="1"/>
              <a:t>Modes of HIV transmission in England</a:t>
            </a:r>
            <a:endParaRPr lang="en-GB" sz="1400" b="1"/>
          </a:p>
        </p:txBody>
      </p:sp>
      <p:sp>
        <p:nvSpPr>
          <p:cNvPr id="4" name="TextBox 3">
            <a:extLst>
              <a:ext uri="{FF2B5EF4-FFF2-40B4-BE49-F238E27FC236}">
                <a16:creationId xmlns:a16="http://schemas.microsoft.com/office/drawing/2014/main" id="{7DFBDB45-1513-DDA6-FA0B-51924D9E0324}"/>
              </a:ext>
            </a:extLst>
          </p:cNvPr>
          <p:cNvSpPr txBox="1"/>
          <p:nvPr/>
        </p:nvSpPr>
        <p:spPr>
          <a:xfrm>
            <a:off x="1616064" y="5962134"/>
            <a:ext cx="4277360" cy="307777"/>
          </a:xfrm>
          <a:prstGeom prst="rect">
            <a:avLst/>
          </a:prstGeom>
          <a:noFill/>
        </p:spPr>
        <p:txBody>
          <a:bodyPr wrap="square" rtlCol="0">
            <a:spAutoFit/>
          </a:bodyPr>
          <a:lstStyle/>
          <a:p>
            <a:r>
              <a:rPr lang="en-US" sz="1400" b="1"/>
              <a:t>New HIV diagnoses in the UK by year</a:t>
            </a:r>
            <a:endParaRPr lang="en-GB" sz="1400" b="1"/>
          </a:p>
        </p:txBody>
      </p:sp>
    </p:spTree>
    <p:extLst>
      <p:ext uri="{BB962C8B-B14F-4D97-AF65-F5344CB8AC3E}">
        <p14:creationId xmlns:p14="http://schemas.microsoft.com/office/powerpoint/2010/main" val="1255917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0D4DC65-77EA-4E8A-819F-B028F7EBE719}"/>
              </a:ext>
            </a:extLst>
          </p:cNvPr>
          <p:cNvSpPr txBox="1"/>
          <p:nvPr/>
        </p:nvSpPr>
        <p:spPr>
          <a:xfrm>
            <a:off x="1601253" y="1410356"/>
            <a:ext cx="7827420" cy="5282152"/>
          </a:xfrm>
          <a:prstGeom prst="rect">
            <a:avLst/>
          </a:prstGeom>
          <a:noFill/>
        </p:spPr>
        <p:txBody>
          <a:bodyPr wrap="square" rtlCol="0">
            <a:spAutoFit/>
          </a:bodyPr>
          <a:lstStyle/>
          <a:p>
            <a:pPr>
              <a:lnSpc>
                <a:spcPct val="120000"/>
              </a:lnSpc>
              <a:spcAft>
                <a:spcPts val="600"/>
              </a:spcAft>
              <a:buClr>
                <a:srgbClr val="DF1A28"/>
              </a:buClr>
              <a:buSzPct val="100000"/>
            </a:pPr>
            <a:r>
              <a:rPr lang="en-US" sz="2500">
                <a:solidFill>
                  <a:srgbClr val="3D3935"/>
                </a:solidFill>
                <a:latin typeface="Arial" panose="020B0604020202020204" pitchFamily="34" charset="0"/>
                <a:cs typeface="Arial" panose="020B0604020202020204" pitchFamily="34" charset="0"/>
              </a:rPr>
              <a:t>In 2019, it was estimated that there are </a:t>
            </a:r>
            <a:r>
              <a:rPr lang="en-US" sz="2500" b="1">
                <a:solidFill>
                  <a:srgbClr val="3D3935"/>
                </a:solidFill>
                <a:latin typeface="Arial" panose="020B0604020202020204" pitchFamily="34" charset="0"/>
                <a:cs typeface="Arial" panose="020B0604020202020204" pitchFamily="34" charset="0"/>
              </a:rPr>
              <a:t>105,200 people living with HIV in the UK. </a:t>
            </a:r>
          </a:p>
          <a:p>
            <a:pPr marL="457200" indent="-457200">
              <a:lnSpc>
                <a:spcPct val="120000"/>
              </a:lnSpc>
              <a:spcAft>
                <a:spcPts val="600"/>
              </a:spcAft>
              <a:buClr>
                <a:srgbClr val="DF1A28"/>
              </a:buClr>
              <a:buSzPct val="100000"/>
              <a:buFont typeface="Wingdings" panose="05000000000000000000" pitchFamily="2" charset="2"/>
              <a:buChar char="Ø"/>
            </a:pPr>
            <a:r>
              <a:rPr lang="en-US" sz="2500" b="1">
                <a:solidFill>
                  <a:srgbClr val="3D3935"/>
                </a:solidFill>
                <a:latin typeface="Arial" panose="020B0604020202020204" pitchFamily="34" charset="0"/>
                <a:cs typeface="Arial" panose="020B0604020202020204" pitchFamily="34" charset="0"/>
              </a:rPr>
              <a:t>94% </a:t>
            </a:r>
            <a:r>
              <a:rPr lang="en-US" sz="2500">
                <a:solidFill>
                  <a:srgbClr val="3D3935"/>
                </a:solidFill>
                <a:latin typeface="Arial" panose="020B0604020202020204" pitchFamily="34" charset="0"/>
                <a:cs typeface="Arial" panose="020B0604020202020204" pitchFamily="34" charset="0"/>
              </a:rPr>
              <a:t>of these people are diagnosed, and therefore know that they have HIV. This means that around </a:t>
            </a:r>
            <a:r>
              <a:rPr lang="en-US" sz="2500" b="1">
                <a:solidFill>
                  <a:srgbClr val="3D3935"/>
                </a:solidFill>
                <a:latin typeface="Arial" panose="020B0604020202020204" pitchFamily="34" charset="0"/>
                <a:cs typeface="Arial" panose="020B0604020202020204" pitchFamily="34" charset="0"/>
              </a:rPr>
              <a:t>1 in 16 </a:t>
            </a:r>
            <a:r>
              <a:rPr lang="en-US" sz="2500">
                <a:solidFill>
                  <a:srgbClr val="3D3935"/>
                </a:solidFill>
                <a:latin typeface="Arial" panose="020B0604020202020204" pitchFamily="34" charset="0"/>
                <a:cs typeface="Arial" panose="020B0604020202020204" pitchFamily="34" charset="0"/>
              </a:rPr>
              <a:t>people living with HIV in the UK do not know that they have the virus.</a:t>
            </a:r>
          </a:p>
          <a:p>
            <a:pPr marL="457200" indent="-457200">
              <a:lnSpc>
                <a:spcPct val="120000"/>
              </a:lnSpc>
              <a:spcAft>
                <a:spcPts val="600"/>
              </a:spcAft>
              <a:buClr>
                <a:srgbClr val="DF1A28"/>
              </a:buClr>
              <a:buSzPct val="100000"/>
              <a:buFont typeface="Wingdings" panose="05000000000000000000" pitchFamily="2" charset="2"/>
              <a:buChar char="Ø"/>
            </a:pPr>
            <a:r>
              <a:rPr lang="en-US" sz="2500" b="1">
                <a:solidFill>
                  <a:srgbClr val="3D3935"/>
                </a:solidFill>
                <a:latin typeface="Arial" panose="020B0604020202020204" pitchFamily="34" charset="0"/>
                <a:cs typeface="Arial" panose="020B0604020202020204" pitchFamily="34" charset="0"/>
              </a:rPr>
              <a:t>98% </a:t>
            </a:r>
            <a:r>
              <a:rPr lang="en-US" sz="2500">
                <a:solidFill>
                  <a:srgbClr val="3D3935"/>
                </a:solidFill>
                <a:latin typeface="Arial" panose="020B0604020202020204" pitchFamily="34" charset="0"/>
                <a:cs typeface="Arial" panose="020B0604020202020204" pitchFamily="34" charset="0"/>
              </a:rPr>
              <a:t>of people diagnosed with HIV in the UK are engaged in care and on treatment, and </a:t>
            </a:r>
            <a:r>
              <a:rPr lang="en-US" sz="2500" b="1" u="sng">
                <a:solidFill>
                  <a:srgbClr val="3D3935"/>
                </a:solidFill>
                <a:latin typeface="Arial" panose="020B0604020202020204" pitchFamily="34" charset="0"/>
                <a:cs typeface="Arial" panose="020B0604020202020204" pitchFamily="34" charset="0"/>
              </a:rPr>
              <a:t>97% </a:t>
            </a:r>
            <a:r>
              <a:rPr lang="en-US" sz="2500" u="sng">
                <a:solidFill>
                  <a:srgbClr val="3D3935"/>
                </a:solidFill>
                <a:latin typeface="Arial" panose="020B0604020202020204" pitchFamily="34" charset="0"/>
                <a:cs typeface="Arial" panose="020B0604020202020204" pitchFamily="34" charset="0"/>
              </a:rPr>
              <a:t>of those engaged and on treatment are virally suppressed which means they can’t pass the virus on.</a:t>
            </a:r>
            <a:endParaRPr lang="en-GB" sz="2500" u="sng">
              <a:solidFill>
                <a:srgbClr val="3D3935"/>
              </a:solidFill>
              <a:latin typeface="Arial" panose="020B0604020202020204" pitchFamily="34" charset="0"/>
              <a:cs typeface="Arial" panose="020B0604020202020204" pitchFamily="34" charset="0"/>
            </a:endParaRPr>
          </a:p>
        </p:txBody>
      </p:sp>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1904762" y="378689"/>
            <a:ext cx="9261446" cy="923330"/>
          </a:xfrm>
          <a:prstGeom prst="rect">
            <a:avLst/>
          </a:prstGeom>
          <a:noFill/>
        </p:spPr>
        <p:txBody>
          <a:bodyPr wrap="square" rtlCol="0">
            <a:spAutoFit/>
          </a:bodyPr>
          <a:lstStyle/>
          <a:p>
            <a:r>
              <a:rPr lang="en-US" sz="5400" b="1" spc="-150">
                <a:solidFill>
                  <a:srgbClr val="DB291C"/>
                </a:solidFill>
                <a:latin typeface="Arial" panose="020B0604020202020204" pitchFamily="34" charset="0"/>
                <a:cs typeface="Arial" panose="020B0604020202020204" pitchFamily="34" charset="0"/>
              </a:rPr>
              <a:t>H</a:t>
            </a:r>
            <a:r>
              <a:rPr lang="en-GB" sz="5400" b="1" spc="-150">
                <a:solidFill>
                  <a:srgbClr val="DB291C"/>
                </a:solidFill>
                <a:latin typeface="Arial" panose="020B0604020202020204" pitchFamily="34" charset="0"/>
                <a:cs typeface="Arial" panose="020B0604020202020204" pitchFamily="34" charset="0"/>
              </a:rPr>
              <a:t>IV in the UK</a:t>
            </a:r>
          </a:p>
        </p:txBody>
      </p:sp>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pic>
        <p:nvPicPr>
          <p:cNvPr id="2050" name="Picture 2">
            <a:extLst>
              <a:ext uri="{FF2B5EF4-FFF2-40B4-BE49-F238E27FC236}">
                <a16:creationId xmlns:a16="http://schemas.microsoft.com/office/drawing/2014/main" id="{CAB9A3B5-AA4B-BE7A-58C9-EC3F7D581E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5145" y="190500"/>
            <a:ext cx="1762125"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947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2098724" y="528988"/>
            <a:ext cx="9875547" cy="1015663"/>
          </a:xfrm>
          <a:prstGeom prst="rect">
            <a:avLst/>
          </a:prstGeom>
          <a:noFill/>
        </p:spPr>
        <p:txBody>
          <a:bodyPr wrap="square" rtlCol="0">
            <a:spAutoFit/>
          </a:bodyPr>
          <a:lstStyle/>
          <a:p>
            <a:r>
              <a:rPr lang="en-GB" sz="6000" b="1" spc="-150">
                <a:solidFill>
                  <a:srgbClr val="DB291C"/>
                </a:solidFill>
                <a:latin typeface="Arial" panose="020B0604020202020204" pitchFamily="34" charset="0"/>
                <a:cs typeface="Arial" panose="020B0604020202020204" pitchFamily="34" charset="0"/>
              </a:rPr>
              <a:t>Living with HIV</a:t>
            </a:r>
          </a:p>
        </p:txBody>
      </p:sp>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sp>
        <p:nvSpPr>
          <p:cNvPr id="10" name="Rectangle 9">
            <a:extLst>
              <a:ext uri="{FF2B5EF4-FFF2-40B4-BE49-F238E27FC236}">
                <a16:creationId xmlns:a16="http://schemas.microsoft.com/office/drawing/2014/main" id="{1BA2AAC5-FD49-4199-87C6-D516E79E0EFE}"/>
              </a:ext>
            </a:extLst>
          </p:cNvPr>
          <p:cNvSpPr/>
          <p:nvPr/>
        </p:nvSpPr>
        <p:spPr>
          <a:xfrm>
            <a:off x="1775739" y="1626718"/>
            <a:ext cx="9835978" cy="1938992"/>
          </a:xfrm>
          <a:prstGeom prst="rect">
            <a:avLst/>
          </a:prstGeom>
          <a:ln/>
          <a:effectLst>
            <a:glow rad="2286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4000" b="1">
                <a:solidFill>
                  <a:srgbClr val="3D3935"/>
                </a:solidFill>
                <a:latin typeface="Arial" panose="020B0604020202020204" pitchFamily="34" charset="0"/>
                <a:cs typeface="Arial" panose="020B0604020202020204" pitchFamily="34" charset="0"/>
              </a:rPr>
              <a:t>HIV Stigma:</a:t>
            </a:r>
            <a:r>
              <a:rPr lang="en-GB" sz="4000">
                <a:solidFill>
                  <a:srgbClr val="3D3935"/>
                </a:solidFill>
                <a:latin typeface="Arial" panose="020B0604020202020204" pitchFamily="34" charset="0"/>
                <a:cs typeface="Arial" panose="020B0604020202020204" pitchFamily="34" charset="0"/>
              </a:rPr>
              <a:t> </a:t>
            </a:r>
            <a:r>
              <a:rPr lang="en-US" sz="4000" i="1">
                <a:solidFill>
                  <a:srgbClr val="3D3935"/>
                </a:solidFill>
                <a:latin typeface="Arial" panose="020B0604020202020204" pitchFamily="34" charset="0"/>
                <a:cs typeface="Arial" panose="020B0604020202020204" pitchFamily="34" charset="0"/>
              </a:rPr>
              <a:t>When people living with HIV are judged and treated badly because of prejudice and assumptions about HIV.</a:t>
            </a:r>
            <a:endParaRPr lang="en-GB" sz="4000" i="1">
              <a:solidFill>
                <a:srgbClr val="3D3935"/>
              </a:solidFill>
              <a:latin typeface="Arial" panose="020B0604020202020204" pitchFamily="34" charset="0"/>
              <a:cs typeface="Arial" panose="020B0604020202020204" pitchFamily="34" charset="0"/>
            </a:endParaRPr>
          </a:p>
        </p:txBody>
      </p:sp>
      <p:pic>
        <p:nvPicPr>
          <p:cNvPr id="3" name="Picture 2" descr="A group of people posing for a photo&#10;&#10;Description automatically generated">
            <a:hlinkClick r:id="rId5"/>
            <a:extLst>
              <a:ext uri="{FF2B5EF4-FFF2-40B4-BE49-F238E27FC236}">
                <a16:creationId xmlns:a16="http://schemas.microsoft.com/office/drawing/2014/main" id="{BA162C7B-2EFC-7B2E-01A9-84CED6CD3A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1200" y="3859407"/>
            <a:ext cx="4114800" cy="2743749"/>
          </a:xfrm>
          <a:prstGeom prst="rect">
            <a:avLst/>
          </a:prstGeom>
        </p:spPr>
      </p:pic>
      <p:sp>
        <p:nvSpPr>
          <p:cNvPr id="4" name="TextBox 3">
            <a:extLst>
              <a:ext uri="{FF2B5EF4-FFF2-40B4-BE49-F238E27FC236}">
                <a16:creationId xmlns:a16="http://schemas.microsoft.com/office/drawing/2014/main" id="{8CC22A71-16BF-51B8-A367-837B265804D9}"/>
              </a:ext>
            </a:extLst>
          </p:cNvPr>
          <p:cNvSpPr txBox="1"/>
          <p:nvPr/>
        </p:nvSpPr>
        <p:spPr>
          <a:xfrm>
            <a:off x="7142479" y="3895529"/>
            <a:ext cx="3505201" cy="1631216"/>
          </a:xfrm>
          <a:prstGeom prst="rect">
            <a:avLst/>
          </a:prstGeom>
          <a:noFill/>
        </p:spPr>
        <p:txBody>
          <a:bodyPr wrap="square" rtlCol="0">
            <a:spAutoFit/>
          </a:bodyPr>
          <a:lstStyle/>
          <a:p>
            <a:r>
              <a:rPr lang="en-US" sz="2500">
                <a:latin typeface="Arial" panose="020B0604020202020204" pitchFamily="34" charset="0"/>
                <a:cs typeface="Arial" panose="020B0604020202020204" pitchFamily="34" charset="0"/>
              </a:rPr>
              <a:t>National AIDS Trust 2023 #StandUpToHIVStigma Campaign</a:t>
            </a:r>
            <a:endParaRPr lang="en-GB" sz="2500">
              <a:latin typeface="Arial" panose="020B0604020202020204" pitchFamily="34" charset="0"/>
              <a:cs typeface="Arial" panose="020B0604020202020204" pitchFamily="34" charset="0"/>
            </a:endParaRPr>
          </a:p>
        </p:txBody>
      </p:sp>
      <p:sp>
        <p:nvSpPr>
          <p:cNvPr id="5" name="Arrow: Left 4">
            <a:extLst>
              <a:ext uri="{FF2B5EF4-FFF2-40B4-BE49-F238E27FC236}">
                <a16:creationId xmlns:a16="http://schemas.microsoft.com/office/drawing/2014/main" id="{083F5247-4608-0E6C-4EB4-866C979D5B88}"/>
              </a:ext>
            </a:extLst>
          </p:cNvPr>
          <p:cNvSpPr/>
          <p:nvPr/>
        </p:nvSpPr>
        <p:spPr>
          <a:xfrm>
            <a:off x="6278880" y="4511040"/>
            <a:ext cx="609600" cy="507460"/>
          </a:xfrm>
          <a:prstGeom prst="lef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8880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ional AIDS Trust Template 2020.pptx" id="{765221AB-F0D9-4E4C-B55B-AB9991856ECD}" vid="{F02A44D0-E867-41F5-938F-B1C82E6CF5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Staff Documentation" ma:contentTypeID="0x01010001AF8AA600CBD747AB7BC9B0812881880D004B41001842FCD74A9DF0BA565DF28D93" ma:contentTypeVersion="3" ma:contentTypeDescription="" ma:contentTypeScope="" ma:versionID="282e6ffd4b65276007c10dae56645ed7">
  <xsd:schema xmlns:xsd="http://www.w3.org/2001/XMLSchema" xmlns:xs="http://www.w3.org/2001/XMLSchema" xmlns:p="http://schemas.microsoft.com/office/2006/metadata/properties" targetNamespace="http://schemas.microsoft.com/office/2006/metadata/properties" ma:root="true" ma:fieldsID="ec5ea19e48e5b70133dc8aa5b0a09a0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a532a68f-a25c-456a-8360-d7b9e4eb6c35" ContentTypeId="0x01010001AF8AA600CBD747AB7BC9B0812881880D" PreviousValue="false"/>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437C57-9F10-49BF-9C73-11C98DED711B}">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6A4DBDF-67F0-481A-B208-BCC58B259C43}">
  <ds:schemaRefs>
    <ds:schemaRef ds:uri="Microsoft.SharePoint.Taxonomy.ContentTypeSync"/>
  </ds:schemaRefs>
</ds:datastoreItem>
</file>

<file path=customXml/itemProps3.xml><?xml version="1.0" encoding="utf-8"?>
<ds:datastoreItem xmlns:ds="http://schemas.openxmlformats.org/officeDocument/2006/customXml" ds:itemID="{4A39D417-D89C-4EAB-ABE5-3B98D9FEFB8B}">
  <ds:schemaRefs>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2EAB0BD1-DDCC-4656-BFA0-32610589C3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National AIDS Trust Template 2020</Template>
  <TotalTime>0</TotalTime>
  <Words>871</Words>
  <Application>Microsoft Office PowerPoint</Application>
  <PresentationFormat>Widescreen</PresentationFormat>
  <Paragraphs>94</Paragraphs>
  <Slides>20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Arial Nova</vt:lpstr>
      <vt:lpstr>Arial Nova Light</vt:lpstr>
      <vt:lpstr>Calibri</vt:lpstr>
      <vt:lpstr>Calibri Light</vt:lpstr>
      <vt:lpstr>Frutiger W01</vt:lpstr>
      <vt:lpstr>Helvetica Now Display</vt:lpstr>
      <vt:lpstr>Segoe 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Clark</dc:creator>
  <cp:lastModifiedBy>Saif, Jade</cp:lastModifiedBy>
  <cp:revision>3</cp:revision>
  <dcterms:created xsi:type="dcterms:W3CDTF">2023-07-27T11:36:40Z</dcterms:created>
  <dcterms:modified xsi:type="dcterms:W3CDTF">2023-12-01T12:45:00Z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0x01010001AF8AA600CBD747AB7BC9B0812881880D004B41001842FCD74A9DF0BA565DF28D93</vt:lpwstr>
  </property>
  <property fmtid="{D5CDD505-2E9C-101B-9397-08002B2CF9AE}" pid="3" name="Order">
    <vt:r8>364000</vt:r8>
  </property>
  <property fmtid="{D5CDD505-2E9C-101B-9397-08002B2CF9AE}" pid="4" name="MediaServiceImageTags">
    <vt:lpwstr/>
  </property>
  <property fmtid="{D5CDD505-2E9C-101B-9397-08002B2CF9AE}" pid="5" name="lcf76f155ced4ddcb4097134ff3c332f">
    <vt:lpwstr/>
  </property>
  <property fmtid="{D5CDD505-2E9C-101B-9397-08002B2CF9AE}" pid="6" name="TaxCatchAll">
    <vt:lpwstr/>
  </property>
</Properties>
</file>